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3" r:id="rId4"/>
    <p:sldMasterId id="2147483746" r:id="rId5"/>
  </p:sldMasterIdLst>
  <p:notesMasterIdLst>
    <p:notesMasterId r:id="rId24"/>
  </p:notesMasterIdLst>
  <p:handoutMasterIdLst>
    <p:handoutMasterId r:id="rId25"/>
  </p:handoutMasterIdLst>
  <p:sldIdLst>
    <p:sldId id="256" r:id="rId6"/>
    <p:sldId id="264" r:id="rId7"/>
    <p:sldId id="276" r:id="rId8"/>
    <p:sldId id="604" r:id="rId9"/>
    <p:sldId id="606" r:id="rId10"/>
    <p:sldId id="608" r:id="rId11"/>
    <p:sldId id="594" r:id="rId12"/>
    <p:sldId id="605" r:id="rId13"/>
    <p:sldId id="595" r:id="rId14"/>
    <p:sldId id="609" r:id="rId15"/>
    <p:sldId id="596" r:id="rId16"/>
    <p:sldId id="597" r:id="rId17"/>
    <p:sldId id="600" r:id="rId18"/>
    <p:sldId id="603" r:id="rId19"/>
    <p:sldId id="601" r:id="rId20"/>
    <p:sldId id="598" r:id="rId21"/>
    <p:sldId id="602" r:id="rId22"/>
    <p:sldId id="599" r:id="rId2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2EB831-66A2-4DD0-84D2-C44972356665}" v="1" dt="2022-04-25T23:18:09.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5155" autoAdjust="0"/>
  </p:normalViewPr>
  <p:slideViewPr>
    <p:cSldViewPr>
      <p:cViewPr varScale="1">
        <p:scale>
          <a:sx n="97" d="100"/>
          <a:sy n="97" d="100"/>
        </p:scale>
        <p:origin x="20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oria Rojas-Jakini" userId="b2944042-b580-4957-a5d1-6c24f9745058" providerId="ADAL" clId="{972EB831-66A2-4DD0-84D2-C44972356665}"/>
    <pc:docChg chg="undo custSel modSld">
      <pc:chgData name="Gloria Rojas-Jakini" userId="b2944042-b580-4957-a5d1-6c24f9745058" providerId="ADAL" clId="{972EB831-66A2-4DD0-84D2-C44972356665}" dt="2022-04-26T15:12:38.682" v="321" actId="20577"/>
      <pc:docMkLst>
        <pc:docMk/>
      </pc:docMkLst>
      <pc:sldChg chg="modSp mod">
        <pc:chgData name="Gloria Rojas-Jakini" userId="b2944042-b580-4957-a5d1-6c24f9745058" providerId="ADAL" clId="{972EB831-66A2-4DD0-84D2-C44972356665}" dt="2022-04-26T15:12:38.682" v="321" actId="20577"/>
        <pc:sldMkLst>
          <pc:docMk/>
          <pc:sldMk cId="1327760963" sldId="256"/>
        </pc:sldMkLst>
        <pc:spChg chg="mod">
          <ac:chgData name="Gloria Rojas-Jakini" userId="b2944042-b580-4957-a5d1-6c24f9745058" providerId="ADAL" clId="{972EB831-66A2-4DD0-84D2-C44972356665}" dt="2022-04-26T15:12:38.682" v="321" actId="20577"/>
          <ac:spMkLst>
            <pc:docMk/>
            <pc:sldMk cId="1327760963" sldId="256"/>
            <ac:spMk id="3" creationId="{00000000-0000-0000-0000-000000000000}"/>
          </ac:spMkLst>
        </pc:spChg>
      </pc:sldChg>
      <pc:sldChg chg="modNotesTx">
        <pc:chgData name="Gloria Rojas-Jakini" userId="b2944042-b580-4957-a5d1-6c24f9745058" providerId="ADAL" clId="{972EB831-66A2-4DD0-84D2-C44972356665}" dt="2022-04-25T22:57:17.270" v="4" actId="20577"/>
        <pc:sldMkLst>
          <pc:docMk/>
          <pc:sldMk cId="372318317" sldId="264"/>
        </pc:sldMkLst>
      </pc:sldChg>
      <pc:sldChg chg="modSp mod">
        <pc:chgData name="Gloria Rojas-Jakini" userId="b2944042-b580-4957-a5d1-6c24f9745058" providerId="ADAL" clId="{972EB831-66A2-4DD0-84D2-C44972356665}" dt="2022-04-25T23:03:22.307" v="116" actId="20577"/>
        <pc:sldMkLst>
          <pc:docMk/>
          <pc:sldMk cId="25340844" sldId="594"/>
        </pc:sldMkLst>
        <pc:spChg chg="mod">
          <ac:chgData name="Gloria Rojas-Jakini" userId="b2944042-b580-4957-a5d1-6c24f9745058" providerId="ADAL" clId="{972EB831-66A2-4DD0-84D2-C44972356665}" dt="2022-04-25T23:03:22.307" v="116" actId="20577"/>
          <ac:spMkLst>
            <pc:docMk/>
            <pc:sldMk cId="25340844" sldId="594"/>
            <ac:spMk id="3" creationId="{1D041D00-6AD3-4A2A-B9AC-3E85BCCB2A2C}"/>
          </ac:spMkLst>
        </pc:spChg>
      </pc:sldChg>
      <pc:sldChg chg="modSp mod modNotesTx">
        <pc:chgData name="Gloria Rojas-Jakini" userId="b2944042-b580-4957-a5d1-6c24f9745058" providerId="ADAL" clId="{972EB831-66A2-4DD0-84D2-C44972356665}" dt="2022-04-25T23:34:10.675" v="223" actId="1076"/>
        <pc:sldMkLst>
          <pc:docMk/>
          <pc:sldMk cId="2848877070" sldId="595"/>
        </pc:sldMkLst>
        <pc:spChg chg="mod">
          <ac:chgData name="Gloria Rojas-Jakini" userId="b2944042-b580-4957-a5d1-6c24f9745058" providerId="ADAL" clId="{972EB831-66A2-4DD0-84D2-C44972356665}" dt="2022-04-25T23:34:10.675" v="223" actId="1076"/>
          <ac:spMkLst>
            <pc:docMk/>
            <pc:sldMk cId="2848877070" sldId="595"/>
            <ac:spMk id="3" creationId="{EFCEB91F-D731-4FDF-8AFC-5821CCBC5137}"/>
          </ac:spMkLst>
        </pc:spChg>
      </pc:sldChg>
      <pc:sldChg chg="modNotesTx">
        <pc:chgData name="Gloria Rojas-Jakini" userId="b2944042-b580-4957-a5d1-6c24f9745058" providerId="ADAL" clId="{972EB831-66A2-4DD0-84D2-C44972356665}" dt="2022-04-25T23:13:02.607" v="150" actId="20577"/>
        <pc:sldMkLst>
          <pc:docMk/>
          <pc:sldMk cId="1608744266" sldId="596"/>
        </pc:sldMkLst>
      </pc:sldChg>
      <pc:sldChg chg="modNotesTx">
        <pc:chgData name="Gloria Rojas-Jakini" userId="b2944042-b580-4957-a5d1-6c24f9745058" providerId="ADAL" clId="{972EB831-66A2-4DD0-84D2-C44972356665}" dt="2022-04-25T23:14:38.522" v="176" actId="20577"/>
        <pc:sldMkLst>
          <pc:docMk/>
          <pc:sldMk cId="2097391353" sldId="597"/>
        </pc:sldMkLst>
      </pc:sldChg>
      <pc:sldChg chg="modSp mod modNotesTx">
        <pc:chgData name="Gloria Rojas-Jakini" userId="b2944042-b580-4957-a5d1-6c24f9745058" providerId="ADAL" clId="{972EB831-66A2-4DD0-84D2-C44972356665}" dt="2022-04-25T23:35:45.539" v="236" actId="20577"/>
        <pc:sldMkLst>
          <pc:docMk/>
          <pc:sldMk cId="2784134289" sldId="600"/>
        </pc:sldMkLst>
        <pc:spChg chg="mod">
          <ac:chgData name="Gloria Rojas-Jakini" userId="b2944042-b580-4957-a5d1-6c24f9745058" providerId="ADAL" clId="{972EB831-66A2-4DD0-84D2-C44972356665}" dt="2022-04-25T23:35:45.539" v="236" actId="20577"/>
          <ac:spMkLst>
            <pc:docMk/>
            <pc:sldMk cId="2784134289" sldId="600"/>
            <ac:spMk id="2" creationId="{FBE8B24F-DF71-4031-9B46-6835D3F0048E}"/>
          </ac:spMkLst>
        </pc:spChg>
        <pc:spChg chg="mod">
          <ac:chgData name="Gloria Rojas-Jakini" userId="b2944042-b580-4957-a5d1-6c24f9745058" providerId="ADAL" clId="{972EB831-66A2-4DD0-84D2-C44972356665}" dt="2022-04-25T23:35:38.044" v="224" actId="1076"/>
          <ac:spMkLst>
            <pc:docMk/>
            <pc:sldMk cId="2784134289" sldId="600"/>
            <ac:spMk id="4" creationId="{33F198AA-2FAF-40D5-AF45-0CE4894726C0}"/>
          </ac:spMkLst>
        </pc:spChg>
      </pc:sldChg>
      <pc:sldChg chg="modSp mod">
        <pc:chgData name="Gloria Rojas-Jakini" userId="b2944042-b580-4957-a5d1-6c24f9745058" providerId="ADAL" clId="{972EB831-66A2-4DD0-84D2-C44972356665}" dt="2022-04-25T23:37:10.344" v="261" actId="20577"/>
        <pc:sldMkLst>
          <pc:docMk/>
          <pc:sldMk cId="3887807924" sldId="601"/>
        </pc:sldMkLst>
        <pc:spChg chg="mod">
          <ac:chgData name="Gloria Rojas-Jakini" userId="b2944042-b580-4957-a5d1-6c24f9745058" providerId="ADAL" clId="{972EB831-66A2-4DD0-84D2-C44972356665}" dt="2022-04-25T23:37:10.344" v="261" actId="20577"/>
          <ac:spMkLst>
            <pc:docMk/>
            <pc:sldMk cId="3887807924" sldId="601"/>
            <ac:spMk id="2" creationId="{902B3A81-D0CC-4A00-B396-F8F55A851943}"/>
          </ac:spMkLst>
        </pc:spChg>
        <pc:spChg chg="mod">
          <ac:chgData name="Gloria Rojas-Jakini" userId="b2944042-b580-4957-a5d1-6c24f9745058" providerId="ADAL" clId="{972EB831-66A2-4DD0-84D2-C44972356665}" dt="2022-04-25T23:36:58.939" v="257" actId="20577"/>
          <ac:spMkLst>
            <pc:docMk/>
            <pc:sldMk cId="3887807924" sldId="601"/>
            <ac:spMk id="3" creationId="{A6A834A7-5402-4323-A4C0-33BD2FC18CE2}"/>
          </ac:spMkLst>
        </pc:spChg>
      </pc:sldChg>
      <pc:sldChg chg="modSp mod">
        <pc:chgData name="Gloria Rojas-Jakini" userId="b2944042-b580-4957-a5d1-6c24f9745058" providerId="ADAL" clId="{972EB831-66A2-4DD0-84D2-C44972356665}" dt="2022-04-25T23:36:09.700" v="237" actId="14100"/>
        <pc:sldMkLst>
          <pc:docMk/>
          <pc:sldMk cId="1112533703" sldId="603"/>
        </pc:sldMkLst>
        <pc:spChg chg="mod">
          <ac:chgData name="Gloria Rojas-Jakini" userId="b2944042-b580-4957-a5d1-6c24f9745058" providerId="ADAL" clId="{972EB831-66A2-4DD0-84D2-C44972356665}" dt="2022-04-25T23:36:09.700" v="237" actId="14100"/>
          <ac:spMkLst>
            <pc:docMk/>
            <pc:sldMk cId="1112533703" sldId="603"/>
            <ac:spMk id="3" creationId="{F9F8CBA9-29AD-48DF-A4A4-9600E8258FA0}"/>
          </ac:spMkLst>
        </pc:spChg>
      </pc:sldChg>
      <pc:sldChg chg="modSp mod">
        <pc:chgData name="Gloria Rojas-Jakini" userId="b2944042-b580-4957-a5d1-6c24f9745058" providerId="ADAL" clId="{972EB831-66A2-4DD0-84D2-C44972356665}" dt="2022-04-25T23:02:16.860" v="105" actId="948"/>
        <pc:sldMkLst>
          <pc:docMk/>
          <pc:sldMk cId="1412083338" sldId="604"/>
        </pc:sldMkLst>
        <pc:spChg chg="mod">
          <ac:chgData name="Gloria Rojas-Jakini" userId="b2944042-b580-4957-a5d1-6c24f9745058" providerId="ADAL" clId="{972EB831-66A2-4DD0-84D2-C44972356665}" dt="2022-04-25T23:02:16.860" v="105" actId="948"/>
          <ac:spMkLst>
            <pc:docMk/>
            <pc:sldMk cId="1412083338" sldId="604"/>
            <ac:spMk id="3" creationId="{00000000-0000-0000-0000-000000000000}"/>
          </ac:spMkLst>
        </pc:spChg>
      </pc:sldChg>
      <pc:sldChg chg="modNotesTx">
        <pc:chgData name="Gloria Rojas-Jakini" userId="b2944042-b580-4957-a5d1-6c24f9745058" providerId="ADAL" clId="{972EB831-66A2-4DD0-84D2-C44972356665}" dt="2022-04-25T23:04:48.936" v="132" actId="20577"/>
        <pc:sldMkLst>
          <pc:docMk/>
          <pc:sldMk cId="1618247973" sldId="605"/>
        </pc:sldMkLst>
      </pc:sldChg>
      <pc:sldChg chg="modSp mod">
        <pc:chgData name="Gloria Rojas-Jakini" userId="b2944042-b580-4957-a5d1-6c24f9745058" providerId="ADAL" clId="{972EB831-66A2-4DD0-84D2-C44972356665}" dt="2022-04-25T23:33:41.051" v="222" actId="20577"/>
        <pc:sldMkLst>
          <pc:docMk/>
          <pc:sldMk cId="2046780585" sldId="609"/>
        </pc:sldMkLst>
        <pc:spChg chg="mod">
          <ac:chgData name="Gloria Rojas-Jakini" userId="b2944042-b580-4957-a5d1-6c24f9745058" providerId="ADAL" clId="{972EB831-66A2-4DD0-84D2-C44972356665}" dt="2022-04-25T23:33:41.051" v="222" actId="20577"/>
          <ac:spMkLst>
            <pc:docMk/>
            <pc:sldMk cId="2046780585" sldId="609"/>
            <ac:spMk id="3" creationId="{EFCEB91F-D731-4FDF-8AFC-5821CCBC513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876" cy="464818"/>
          </a:xfrm>
          <a:prstGeom prst="rect">
            <a:avLst/>
          </a:prstGeom>
        </p:spPr>
        <p:txBody>
          <a:bodyPr vert="horz" lIns="91797" tIns="45898" rIns="91797" bIns="45898" rtlCol="0"/>
          <a:lstStyle>
            <a:lvl1pPr algn="l">
              <a:defRPr sz="1200"/>
            </a:lvl1pPr>
          </a:lstStyle>
          <a:p>
            <a:endParaRPr lang="en-US"/>
          </a:p>
        </p:txBody>
      </p:sp>
      <p:sp>
        <p:nvSpPr>
          <p:cNvPr id="3" name="Date Placeholder 2"/>
          <p:cNvSpPr>
            <a:spLocks noGrp="1"/>
          </p:cNvSpPr>
          <p:nvPr>
            <p:ph type="dt" sz="quarter" idx="1"/>
          </p:nvPr>
        </p:nvSpPr>
        <p:spPr>
          <a:xfrm>
            <a:off x="3977629" y="0"/>
            <a:ext cx="3043876" cy="464818"/>
          </a:xfrm>
          <a:prstGeom prst="rect">
            <a:avLst/>
          </a:prstGeom>
        </p:spPr>
        <p:txBody>
          <a:bodyPr vert="horz" lIns="91797" tIns="45898" rIns="91797" bIns="45898" rtlCol="0"/>
          <a:lstStyle>
            <a:lvl1pPr algn="r">
              <a:defRPr sz="1200"/>
            </a:lvl1pPr>
          </a:lstStyle>
          <a:p>
            <a:fld id="{DCED6562-CDF3-429D-B6A2-85DCED3B9CE1}" type="datetimeFigureOut">
              <a:rPr lang="en-US" smtClean="0"/>
              <a:t>4/26/2022</a:t>
            </a:fld>
            <a:endParaRPr lang="en-US"/>
          </a:p>
        </p:txBody>
      </p:sp>
      <p:sp>
        <p:nvSpPr>
          <p:cNvPr id="4" name="Footer Placeholder 3"/>
          <p:cNvSpPr>
            <a:spLocks noGrp="1"/>
          </p:cNvSpPr>
          <p:nvPr>
            <p:ph type="ftr" sz="quarter" idx="2"/>
          </p:nvPr>
        </p:nvSpPr>
        <p:spPr>
          <a:xfrm>
            <a:off x="0" y="8842691"/>
            <a:ext cx="3043876" cy="464818"/>
          </a:xfrm>
          <a:prstGeom prst="rect">
            <a:avLst/>
          </a:prstGeom>
        </p:spPr>
        <p:txBody>
          <a:bodyPr vert="horz" lIns="91797" tIns="45898" rIns="91797" bIns="45898" rtlCol="0" anchor="b"/>
          <a:lstStyle>
            <a:lvl1pPr algn="l">
              <a:defRPr sz="1200"/>
            </a:lvl1pPr>
          </a:lstStyle>
          <a:p>
            <a:endParaRPr lang="en-US"/>
          </a:p>
        </p:txBody>
      </p:sp>
      <p:sp>
        <p:nvSpPr>
          <p:cNvPr id="5" name="Slide Number Placeholder 4"/>
          <p:cNvSpPr>
            <a:spLocks noGrp="1"/>
          </p:cNvSpPr>
          <p:nvPr>
            <p:ph type="sldNum" sz="quarter" idx="3"/>
          </p:nvPr>
        </p:nvSpPr>
        <p:spPr>
          <a:xfrm>
            <a:off x="3977629" y="8842691"/>
            <a:ext cx="3043876" cy="464818"/>
          </a:xfrm>
          <a:prstGeom prst="rect">
            <a:avLst/>
          </a:prstGeom>
        </p:spPr>
        <p:txBody>
          <a:bodyPr vert="horz" lIns="91797" tIns="45898" rIns="91797" bIns="45898" rtlCol="0" anchor="b"/>
          <a:lstStyle>
            <a:lvl1pPr algn="r">
              <a:defRPr sz="1200"/>
            </a:lvl1pPr>
          </a:lstStyle>
          <a:p>
            <a:fld id="{6F7DA7AF-2F81-43A5-BC69-B74AC3E82EDC}" type="slidenum">
              <a:rPr lang="en-US" smtClean="0"/>
              <a:t>‹#›</a:t>
            </a:fld>
            <a:endParaRPr lang="en-US"/>
          </a:p>
        </p:txBody>
      </p:sp>
    </p:spTree>
    <p:extLst>
      <p:ext uri="{BB962C8B-B14F-4D97-AF65-F5344CB8AC3E}">
        <p14:creationId xmlns:p14="http://schemas.microsoft.com/office/powerpoint/2010/main" val="3467526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876" cy="464818"/>
          </a:xfrm>
          <a:prstGeom prst="rect">
            <a:avLst/>
          </a:prstGeom>
        </p:spPr>
        <p:txBody>
          <a:bodyPr vert="horz" lIns="91797" tIns="45898" rIns="91797" bIns="45898" rtlCol="0"/>
          <a:lstStyle>
            <a:lvl1pPr algn="l">
              <a:defRPr sz="1200"/>
            </a:lvl1pPr>
          </a:lstStyle>
          <a:p>
            <a:endParaRPr lang="en-US"/>
          </a:p>
        </p:txBody>
      </p:sp>
      <p:sp>
        <p:nvSpPr>
          <p:cNvPr id="3" name="Date Placeholder 2"/>
          <p:cNvSpPr>
            <a:spLocks noGrp="1"/>
          </p:cNvSpPr>
          <p:nvPr>
            <p:ph type="dt" idx="1"/>
          </p:nvPr>
        </p:nvSpPr>
        <p:spPr>
          <a:xfrm>
            <a:off x="3977629" y="0"/>
            <a:ext cx="3043876" cy="464818"/>
          </a:xfrm>
          <a:prstGeom prst="rect">
            <a:avLst/>
          </a:prstGeom>
        </p:spPr>
        <p:txBody>
          <a:bodyPr vert="horz" lIns="91797" tIns="45898" rIns="91797" bIns="45898" rtlCol="0"/>
          <a:lstStyle>
            <a:lvl1pPr algn="r">
              <a:defRPr sz="1200"/>
            </a:lvl1pPr>
          </a:lstStyle>
          <a:p>
            <a:fld id="{BB53A716-7E24-405C-AE85-A970B2E75BCA}" type="datetimeFigureOut">
              <a:rPr lang="en-US" smtClean="0"/>
              <a:t>4/26/2022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797" tIns="45898" rIns="91797" bIns="45898" rtlCol="0" anchor="ctr"/>
          <a:lstStyle/>
          <a:p>
            <a:endParaRPr lang="en-US"/>
          </a:p>
        </p:txBody>
      </p:sp>
      <p:sp>
        <p:nvSpPr>
          <p:cNvPr id="5" name="Notes Placeholder 4"/>
          <p:cNvSpPr>
            <a:spLocks noGrp="1"/>
          </p:cNvSpPr>
          <p:nvPr>
            <p:ph type="body" sz="quarter" idx="3"/>
          </p:nvPr>
        </p:nvSpPr>
        <p:spPr>
          <a:xfrm>
            <a:off x="702310" y="4422142"/>
            <a:ext cx="5618480" cy="4188140"/>
          </a:xfrm>
          <a:prstGeom prst="rect">
            <a:avLst/>
          </a:prstGeom>
        </p:spPr>
        <p:txBody>
          <a:bodyPr vert="horz" lIns="91797" tIns="45898" rIns="91797" bIns="4589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691"/>
            <a:ext cx="3043876" cy="464818"/>
          </a:xfrm>
          <a:prstGeom prst="rect">
            <a:avLst/>
          </a:prstGeom>
        </p:spPr>
        <p:txBody>
          <a:bodyPr vert="horz" lIns="91797" tIns="45898" rIns="91797" bIns="45898" rtlCol="0" anchor="b"/>
          <a:lstStyle>
            <a:lvl1pPr algn="l">
              <a:defRPr sz="1200"/>
            </a:lvl1pPr>
          </a:lstStyle>
          <a:p>
            <a:endParaRPr lang="en-US"/>
          </a:p>
        </p:txBody>
      </p:sp>
      <p:sp>
        <p:nvSpPr>
          <p:cNvPr id="7" name="Slide Number Placeholder 6"/>
          <p:cNvSpPr>
            <a:spLocks noGrp="1"/>
          </p:cNvSpPr>
          <p:nvPr>
            <p:ph type="sldNum" sz="quarter" idx="5"/>
          </p:nvPr>
        </p:nvSpPr>
        <p:spPr>
          <a:xfrm>
            <a:off x="3977629" y="8842691"/>
            <a:ext cx="3043876" cy="464818"/>
          </a:xfrm>
          <a:prstGeom prst="rect">
            <a:avLst/>
          </a:prstGeom>
        </p:spPr>
        <p:txBody>
          <a:bodyPr vert="horz" lIns="91797" tIns="45898" rIns="91797" bIns="45898" rtlCol="0" anchor="b"/>
          <a:lstStyle>
            <a:lvl1pPr algn="r">
              <a:defRPr sz="1200"/>
            </a:lvl1pPr>
          </a:lstStyle>
          <a:p>
            <a:fld id="{8BF3DA9E-524B-4F1F-896B-B2AFB0EBA907}" type="slidenum">
              <a:rPr lang="en-US" smtClean="0"/>
              <a:t>‹#›</a:t>
            </a:fld>
            <a:endParaRPr lang="en-US"/>
          </a:p>
        </p:txBody>
      </p:sp>
    </p:spTree>
    <p:extLst>
      <p:ext uri="{BB962C8B-B14F-4D97-AF65-F5344CB8AC3E}">
        <p14:creationId xmlns:p14="http://schemas.microsoft.com/office/powerpoint/2010/main" val="2598480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 Welcome, thank you for invitation</a:t>
            </a:r>
          </a:p>
          <a:p>
            <a:r>
              <a:rPr lang="en-US" dirty="0"/>
              <a:t>Intro Team</a:t>
            </a:r>
          </a:p>
          <a:p>
            <a:r>
              <a:rPr lang="en-US" dirty="0"/>
              <a:t>DY</a:t>
            </a:r>
          </a:p>
          <a:p>
            <a:r>
              <a:rPr lang="en-US" dirty="0"/>
              <a:t>GRJ</a:t>
            </a:r>
          </a:p>
          <a:p>
            <a:r>
              <a:rPr lang="en-US" dirty="0"/>
              <a:t>BE</a:t>
            </a:r>
          </a:p>
          <a:p>
            <a:r>
              <a:rPr lang="en-US" dirty="0"/>
              <a:t>HS</a:t>
            </a:r>
          </a:p>
          <a:p>
            <a:endParaRPr lang="en-US" dirty="0"/>
          </a:p>
          <a:p>
            <a:r>
              <a:rPr lang="en-US" dirty="0"/>
              <a:t>Hold Questions until the end</a:t>
            </a:r>
          </a:p>
          <a:p>
            <a:r>
              <a:rPr lang="en-US" dirty="0"/>
              <a:t>The Power Point will be shared afterward.</a:t>
            </a:r>
          </a:p>
          <a:p>
            <a:endParaRPr lang="en-US" dirty="0"/>
          </a:p>
          <a:p>
            <a:r>
              <a:rPr lang="en-US" dirty="0"/>
              <a:t>Intro Gloria</a:t>
            </a:r>
          </a:p>
        </p:txBody>
      </p:sp>
      <p:sp>
        <p:nvSpPr>
          <p:cNvPr id="4" name="Slide Number Placeholder 3"/>
          <p:cNvSpPr>
            <a:spLocks noGrp="1"/>
          </p:cNvSpPr>
          <p:nvPr>
            <p:ph type="sldNum" sz="quarter" idx="5"/>
          </p:nvPr>
        </p:nvSpPr>
        <p:spPr/>
        <p:txBody>
          <a:bodyPr/>
          <a:lstStyle/>
          <a:p>
            <a:fld id="{8BF3DA9E-524B-4F1F-896B-B2AFB0EBA907}" type="slidenum">
              <a:rPr lang="en-US" smtClean="0"/>
              <a:t>1</a:t>
            </a:fld>
            <a:endParaRPr lang="en-US"/>
          </a:p>
        </p:txBody>
      </p:sp>
    </p:spTree>
    <p:extLst>
      <p:ext uri="{BB962C8B-B14F-4D97-AF65-F5344CB8AC3E}">
        <p14:creationId xmlns:p14="http://schemas.microsoft.com/office/powerpoint/2010/main" val="1294724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a:p>
            <a:endParaRPr lang="en-US" dirty="0"/>
          </a:p>
        </p:txBody>
      </p:sp>
      <p:sp>
        <p:nvSpPr>
          <p:cNvPr id="4" name="Slide Number Placeholder 3"/>
          <p:cNvSpPr>
            <a:spLocks noGrp="1"/>
          </p:cNvSpPr>
          <p:nvPr>
            <p:ph type="sldNum" sz="quarter" idx="5"/>
          </p:nvPr>
        </p:nvSpPr>
        <p:spPr/>
        <p:txBody>
          <a:bodyPr/>
          <a:lstStyle/>
          <a:p>
            <a:fld id="{8BF3DA9E-524B-4F1F-896B-B2AFB0EBA907}" type="slidenum">
              <a:rPr lang="en-US" smtClean="0"/>
              <a:t>10</a:t>
            </a:fld>
            <a:endParaRPr lang="en-US"/>
          </a:p>
        </p:txBody>
      </p:sp>
    </p:spTree>
    <p:extLst>
      <p:ext uri="{BB962C8B-B14F-4D97-AF65-F5344CB8AC3E}">
        <p14:creationId xmlns:p14="http://schemas.microsoft.com/office/powerpoint/2010/main" val="1029962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p:txBody>
      </p:sp>
      <p:sp>
        <p:nvSpPr>
          <p:cNvPr id="4" name="Slide Number Placeholder 3"/>
          <p:cNvSpPr>
            <a:spLocks noGrp="1"/>
          </p:cNvSpPr>
          <p:nvPr>
            <p:ph type="sldNum" sz="quarter" idx="5"/>
          </p:nvPr>
        </p:nvSpPr>
        <p:spPr/>
        <p:txBody>
          <a:bodyPr/>
          <a:lstStyle/>
          <a:p>
            <a:fld id="{8BF3DA9E-524B-4F1F-896B-B2AFB0EBA907}" type="slidenum">
              <a:rPr lang="en-US" smtClean="0"/>
              <a:t>11</a:t>
            </a:fld>
            <a:endParaRPr lang="en-US"/>
          </a:p>
        </p:txBody>
      </p:sp>
    </p:spTree>
    <p:extLst>
      <p:ext uri="{BB962C8B-B14F-4D97-AF65-F5344CB8AC3E}">
        <p14:creationId xmlns:p14="http://schemas.microsoft.com/office/powerpoint/2010/main" val="1545827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a:p>
            <a:endParaRPr lang="en-US" dirty="0"/>
          </a:p>
          <a:p>
            <a:r>
              <a:rPr lang="en-US" dirty="0"/>
              <a:t>Intro DY</a:t>
            </a:r>
          </a:p>
        </p:txBody>
      </p:sp>
      <p:sp>
        <p:nvSpPr>
          <p:cNvPr id="4" name="Slide Number Placeholder 3"/>
          <p:cNvSpPr>
            <a:spLocks noGrp="1"/>
          </p:cNvSpPr>
          <p:nvPr>
            <p:ph type="sldNum" sz="quarter" idx="5"/>
          </p:nvPr>
        </p:nvSpPr>
        <p:spPr/>
        <p:txBody>
          <a:bodyPr/>
          <a:lstStyle/>
          <a:p>
            <a:fld id="{8BF3DA9E-524B-4F1F-896B-B2AFB0EBA907}" type="slidenum">
              <a:rPr lang="en-US" smtClean="0"/>
              <a:t>12</a:t>
            </a:fld>
            <a:endParaRPr lang="en-US"/>
          </a:p>
        </p:txBody>
      </p:sp>
    </p:spTree>
    <p:extLst>
      <p:ext uri="{BB962C8B-B14F-4D97-AF65-F5344CB8AC3E}">
        <p14:creationId xmlns:p14="http://schemas.microsoft.com/office/powerpoint/2010/main" val="453839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 Intro Nexus between Poverty and Child Maltreatment</a:t>
            </a:r>
          </a:p>
          <a:p>
            <a:r>
              <a:rPr lang="en-US" dirty="0"/>
              <a:t>Linkages in LA over 10 years.</a:t>
            </a:r>
          </a:p>
          <a:p>
            <a:r>
              <a:rPr lang="en-US" dirty="0"/>
              <a:t>Intro Hilda</a:t>
            </a:r>
          </a:p>
        </p:txBody>
      </p:sp>
      <p:sp>
        <p:nvSpPr>
          <p:cNvPr id="4" name="Slide Number Placeholder 3"/>
          <p:cNvSpPr>
            <a:spLocks noGrp="1"/>
          </p:cNvSpPr>
          <p:nvPr>
            <p:ph type="sldNum" sz="quarter" idx="5"/>
          </p:nvPr>
        </p:nvSpPr>
        <p:spPr/>
        <p:txBody>
          <a:bodyPr/>
          <a:lstStyle/>
          <a:p>
            <a:fld id="{8BF3DA9E-524B-4F1F-896B-B2AFB0EBA907}" type="slidenum">
              <a:rPr lang="en-US" smtClean="0"/>
              <a:t>13</a:t>
            </a:fld>
            <a:endParaRPr lang="en-US"/>
          </a:p>
        </p:txBody>
      </p:sp>
    </p:spTree>
    <p:extLst>
      <p:ext uri="{BB962C8B-B14F-4D97-AF65-F5344CB8AC3E}">
        <p14:creationId xmlns:p14="http://schemas.microsoft.com/office/powerpoint/2010/main" val="2090025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t>
            </a:r>
          </a:p>
        </p:txBody>
      </p:sp>
      <p:sp>
        <p:nvSpPr>
          <p:cNvPr id="4" name="Slide Number Placeholder 3"/>
          <p:cNvSpPr>
            <a:spLocks noGrp="1"/>
          </p:cNvSpPr>
          <p:nvPr>
            <p:ph type="sldNum" sz="quarter" idx="5"/>
          </p:nvPr>
        </p:nvSpPr>
        <p:spPr/>
        <p:txBody>
          <a:bodyPr/>
          <a:lstStyle/>
          <a:p>
            <a:fld id="{8BF3DA9E-524B-4F1F-896B-B2AFB0EBA907}" type="slidenum">
              <a:rPr lang="en-US" smtClean="0"/>
              <a:t>14</a:t>
            </a:fld>
            <a:endParaRPr lang="en-US"/>
          </a:p>
        </p:txBody>
      </p:sp>
    </p:spTree>
    <p:extLst>
      <p:ext uri="{BB962C8B-B14F-4D97-AF65-F5344CB8AC3E}">
        <p14:creationId xmlns:p14="http://schemas.microsoft.com/office/powerpoint/2010/main" val="3498044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Linkages 2.0  FM, Sanction service coordination</a:t>
            </a:r>
          </a:p>
          <a:p>
            <a:endParaRPr lang="en-US" dirty="0"/>
          </a:p>
          <a:p>
            <a:r>
              <a:rPr lang="en-US" dirty="0"/>
              <a:t>BE – LGSW</a:t>
            </a:r>
          </a:p>
          <a:p>
            <a:r>
              <a:rPr lang="en-US" dirty="0"/>
              <a:t>DY – DCFS 5122</a:t>
            </a:r>
          </a:p>
          <a:p>
            <a:r>
              <a:rPr lang="en-US" dirty="0"/>
              <a:t>GRJ – FP</a:t>
            </a:r>
          </a:p>
          <a:p>
            <a:r>
              <a:rPr lang="en-US" dirty="0"/>
              <a:t>HS – FR</a:t>
            </a:r>
          </a:p>
          <a:p>
            <a:r>
              <a:rPr lang="en-US" dirty="0"/>
              <a:t>GRJ – HL/S </a:t>
            </a:r>
          </a:p>
          <a:p>
            <a:endParaRPr lang="en-US" dirty="0"/>
          </a:p>
          <a:p>
            <a:r>
              <a:rPr lang="en-US" dirty="0"/>
              <a:t>Ensure DCFS staff connect with Linkages GSW.</a:t>
            </a:r>
          </a:p>
        </p:txBody>
      </p:sp>
      <p:sp>
        <p:nvSpPr>
          <p:cNvPr id="4" name="Slide Number Placeholder 3"/>
          <p:cNvSpPr>
            <a:spLocks noGrp="1"/>
          </p:cNvSpPr>
          <p:nvPr>
            <p:ph type="sldNum" sz="quarter" idx="5"/>
          </p:nvPr>
        </p:nvSpPr>
        <p:spPr/>
        <p:txBody>
          <a:bodyPr/>
          <a:lstStyle/>
          <a:p>
            <a:fld id="{8BF3DA9E-524B-4F1F-896B-B2AFB0EBA907}" type="slidenum">
              <a:rPr lang="en-US" smtClean="0"/>
              <a:t>15</a:t>
            </a:fld>
            <a:endParaRPr lang="en-US"/>
          </a:p>
        </p:txBody>
      </p:sp>
    </p:spTree>
    <p:extLst>
      <p:ext uri="{BB962C8B-B14F-4D97-AF65-F5344CB8AC3E}">
        <p14:creationId xmlns:p14="http://schemas.microsoft.com/office/powerpoint/2010/main" val="1955866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a:p>
            <a:r>
              <a:rPr lang="en-US" dirty="0"/>
              <a:t>Thanks, DY</a:t>
            </a:r>
          </a:p>
          <a:p>
            <a:endParaRPr lang="en-US" dirty="0"/>
          </a:p>
          <a:p>
            <a:r>
              <a:rPr lang="en-US" dirty="0"/>
              <a:t>Today we will provide a brief Overview of DPSS Programs and Services available.  Detailed descriptions are available on the DPSS website and case specific questions can be discussed with the assigned DPSS case manager.</a:t>
            </a:r>
          </a:p>
          <a:p>
            <a:endParaRPr lang="en-US" dirty="0"/>
          </a:p>
        </p:txBody>
      </p:sp>
      <p:sp>
        <p:nvSpPr>
          <p:cNvPr id="4" name="Slide Number Placeholder 3"/>
          <p:cNvSpPr>
            <a:spLocks noGrp="1"/>
          </p:cNvSpPr>
          <p:nvPr>
            <p:ph type="sldNum" sz="quarter" idx="5"/>
          </p:nvPr>
        </p:nvSpPr>
        <p:spPr/>
        <p:txBody>
          <a:bodyPr/>
          <a:lstStyle/>
          <a:p>
            <a:fld id="{8BF3DA9E-524B-4F1F-896B-B2AFB0EBA907}" type="slidenum">
              <a:rPr lang="en-US" smtClean="0"/>
              <a:t>2</a:t>
            </a:fld>
            <a:endParaRPr lang="en-US"/>
          </a:p>
        </p:txBody>
      </p:sp>
    </p:spTree>
    <p:extLst>
      <p:ext uri="{BB962C8B-B14F-4D97-AF65-F5344CB8AC3E}">
        <p14:creationId xmlns:p14="http://schemas.microsoft.com/office/powerpoint/2010/main" val="3565714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p:txBody>
      </p:sp>
      <p:sp>
        <p:nvSpPr>
          <p:cNvPr id="4" name="Slide Number Placeholder 3"/>
          <p:cNvSpPr>
            <a:spLocks noGrp="1"/>
          </p:cNvSpPr>
          <p:nvPr>
            <p:ph type="sldNum" sz="quarter" idx="5"/>
          </p:nvPr>
        </p:nvSpPr>
        <p:spPr/>
        <p:txBody>
          <a:bodyPr/>
          <a:lstStyle/>
          <a:p>
            <a:fld id="{8BF3DA9E-524B-4F1F-896B-B2AFB0EBA907}" type="slidenum">
              <a:rPr lang="en-US" smtClean="0"/>
              <a:t>3</a:t>
            </a:fld>
            <a:endParaRPr lang="en-US"/>
          </a:p>
        </p:txBody>
      </p:sp>
    </p:spTree>
    <p:extLst>
      <p:ext uri="{BB962C8B-B14F-4D97-AF65-F5344CB8AC3E}">
        <p14:creationId xmlns:p14="http://schemas.microsoft.com/office/powerpoint/2010/main" val="2232318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p:txBody>
      </p:sp>
      <p:sp>
        <p:nvSpPr>
          <p:cNvPr id="4" name="Slide Number Placeholder 3"/>
          <p:cNvSpPr>
            <a:spLocks noGrp="1"/>
          </p:cNvSpPr>
          <p:nvPr>
            <p:ph type="sldNum" sz="quarter" idx="5"/>
          </p:nvPr>
        </p:nvSpPr>
        <p:spPr/>
        <p:txBody>
          <a:bodyPr/>
          <a:lstStyle/>
          <a:p>
            <a:fld id="{8BF3DA9E-524B-4F1F-896B-B2AFB0EBA907}" type="slidenum">
              <a:rPr lang="en-US" smtClean="0"/>
              <a:t>4</a:t>
            </a:fld>
            <a:endParaRPr lang="en-US"/>
          </a:p>
        </p:txBody>
      </p:sp>
    </p:spTree>
    <p:extLst>
      <p:ext uri="{BB962C8B-B14F-4D97-AF65-F5344CB8AC3E}">
        <p14:creationId xmlns:p14="http://schemas.microsoft.com/office/powerpoint/2010/main" val="782553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entury Gothic" panose="020B0502020202020204" pitchFamily="34" charset="0"/>
              </a:rPr>
              <a:t>Youth, 16-24 years old, are potentially eligible to CalFresh.</a:t>
            </a:r>
          </a:p>
          <a:p>
            <a:endParaRPr lang="en-US" dirty="0"/>
          </a:p>
        </p:txBody>
      </p:sp>
    </p:spTree>
    <p:extLst>
      <p:ext uri="{BB962C8B-B14F-4D97-AF65-F5344CB8AC3E}">
        <p14:creationId xmlns:p14="http://schemas.microsoft.com/office/powerpoint/2010/main" val="1255335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p:txBody>
      </p:sp>
    </p:spTree>
    <p:extLst>
      <p:ext uri="{BB962C8B-B14F-4D97-AF65-F5344CB8AC3E}">
        <p14:creationId xmlns:p14="http://schemas.microsoft.com/office/powerpoint/2010/main" val="3195274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p:txBody>
      </p:sp>
      <p:sp>
        <p:nvSpPr>
          <p:cNvPr id="4" name="Slide Number Placeholder 3"/>
          <p:cNvSpPr>
            <a:spLocks noGrp="1"/>
          </p:cNvSpPr>
          <p:nvPr>
            <p:ph type="sldNum" sz="quarter" idx="5"/>
          </p:nvPr>
        </p:nvSpPr>
        <p:spPr/>
        <p:txBody>
          <a:bodyPr/>
          <a:lstStyle/>
          <a:p>
            <a:fld id="{8BF3DA9E-524B-4F1F-896B-B2AFB0EBA907}" type="slidenum">
              <a:rPr lang="en-US" smtClean="0"/>
              <a:t>7</a:t>
            </a:fld>
            <a:endParaRPr lang="en-US"/>
          </a:p>
        </p:txBody>
      </p:sp>
    </p:spTree>
    <p:extLst>
      <p:ext uri="{BB962C8B-B14F-4D97-AF65-F5344CB8AC3E}">
        <p14:creationId xmlns:p14="http://schemas.microsoft.com/office/powerpoint/2010/main" val="4117575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
            </a:r>
          </a:p>
          <a:p>
            <a:r>
              <a:rPr lang="en-US" dirty="0"/>
              <a:t>Youth may qualify for specific youth employment programs</a:t>
            </a:r>
          </a:p>
          <a:p>
            <a:r>
              <a:rPr lang="en-US" dirty="0"/>
              <a:t>See GCM.</a:t>
            </a:r>
          </a:p>
        </p:txBody>
      </p:sp>
      <p:sp>
        <p:nvSpPr>
          <p:cNvPr id="4" name="Slide Number Placeholder 3"/>
          <p:cNvSpPr>
            <a:spLocks noGrp="1"/>
          </p:cNvSpPr>
          <p:nvPr>
            <p:ph type="sldNum" sz="quarter" idx="5"/>
          </p:nvPr>
        </p:nvSpPr>
        <p:spPr/>
        <p:txBody>
          <a:bodyPr/>
          <a:lstStyle/>
          <a:p>
            <a:fld id="{8BF3DA9E-524B-4F1F-896B-B2AFB0EBA907}" type="slidenum">
              <a:rPr lang="en-US" smtClean="0"/>
              <a:t>8</a:t>
            </a:fld>
            <a:endParaRPr lang="en-US"/>
          </a:p>
        </p:txBody>
      </p:sp>
    </p:spTree>
    <p:extLst>
      <p:ext uri="{BB962C8B-B14F-4D97-AF65-F5344CB8AC3E}">
        <p14:creationId xmlns:p14="http://schemas.microsoft.com/office/powerpoint/2010/main" val="4240240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a:p>
            <a:endParaRPr lang="en-US" dirty="0"/>
          </a:p>
        </p:txBody>
      </p:sp>
      <p:sp>
        <p:nvSpPr>
          <p:cNvPr id="4" name="Slide Number Placeholder 3"/>
          <p:cNvSpPr>
            <a:spLocks noGrp="1"/>
          </p:cNvSpPr>
          <p:nvPr>
            <p:ph type="sldNum" sz="quarter" idx="5"/>
          </p:nvPr>
        </p:nvSpPr>
        <p:spPr/>
        <p:txBody>
          <a:bodyPr/>
          <a:lstStyle/>
          <a:p>
            <a:fld id="{8BF3DA9E-524B-4F1F-896B-B2AFB0EBA907}" type="slidenum">
              <a:rPr lang="en-US" smtClean="0"/>
              <a:t>9</a:t>
            </a:fld>
            <a:endParaRPr lang="en-US"/>
          </a:p>
        </p:txBody>
      </p:sp>
    </p:spTree>
    <p:extLst>
      <p:ext uri="{BB962C8B-B14F-4D97-AF65-F5344CB8AC3E}">
        <p14:creationId xmlns:p14="http://schemas.microsoft.com/office/powerpoint/2010/main" val="3971552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298B2DE-AF5A-4FA9-BE6B-3993FF7B1C8F}"/>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6773551-7A74-4B89-8BB6-028227888569}"/>
              </a:ext>
            </a:extLst>
          </p:cNvPr>
          <p:cNvSpPr>
            <a:spLocks noGrp="1"/>
          </p:cNvSpPr>
          <p:nvPr>
            <p:ph type="dt" sz="half" idx="10"/>
          </p:nvPr>
        </p:nvSpPr>
        <p:spPr>
          <a:xfrm>
            <a:off x="628650" y="6356351"/>
            <a:ext cx="2057400" cy="365125"/>
          </a:xfrm>
          <a:prstGeom prst="rect">
            <a:avLst/>
          </a:prstGeom>
        </p:spPr>
        <p:txBody>
          <a:bodyPr/>
          <a:lstStyle/>
          <a:p>
            <a:pPr defTabSz="685800"/>
            <a:fld id="{BC45F3FA-FCA6-4C93-8372-A974C427070D}" type="datetime1">
              <a:rPr lang="en-US" sz="1350" smtClean="0">
                <a:solidFill>
                  <a:prstClr val="black"/>
                </a:solidFill>
              </a:rPr>
              <a:t>4/26/2022</a:t>
            </a:fld>
            <a:endParaRPr lang="en-US" sz="1350" dirty="0">
              <a:solidFill>
                <a:prstClr val="black"/>
              </a:solidFill>
            </a:endParaRPr>
          </a:p>
        </p:txBody>
      </p:sp>
      <p:sp>
        <p:nvSpPr>
          <p:cNvPr id="5" name="Footer Placeholder 4">
            <a:extLst>
              <a:ext uri="{FF2B5EF4-FFF2-40B4-BE49-F238E27FC236}">
                <a16:creationId xmlns:a16="http://schemas.microsoft.com/office/drawing/2014/main" id="{2E1E192F-93C9-42BF-BDA6-5DB1E963255F}"/>
              </a:ext>
            </a:extLst>
          </p:cNvPr>
          <p:cNvSpPr>
            <a:spLocks noGrp="1"/>
          </p:cNvSpPr>
          <p:nvPr>
            <p:ph type="ftr" sz="quarter" idx="11"/>
          </p:nvPr>
        </p:nvSpPr>
        <p:spPr>
          <a:xfrm>
            <a:off x="3028950" y="6356351"/>
            <a:ext cx="3086100" cy="365125"/>
          </a:xfrm>
          <a:prstGeom prst="rect">
            <a:avLst/>
          </a:prstGeom>
        </p:spPr>
        <p:txBody>
          <a:bodyPr/>
          <a:lstStyle/>
          <a:p>
            <a:pPr defTabSz="685800"/>
            <a:endParaRPr lang="en-US" sz="1350" dirty="0">
              <a:solidFill>
                <a:prstClr val="black"/>
              </a:solidFill>
            </a:endParaRPr>
          </a:p>
        </p:txBody>
      </p:sp>
      <p:sp>
        <p:nvSpPr>
          <p:cNvPr id="6" name="Slide Number Placeholder 5">
            <a:extLst>
              <a:ext uri="{FF2B5EF4-FFF2-40B4-BE49-F238E27FC236}">
                <a16:creationId xmlns:a16="http://schemas.microsoft.com/office/drawing/2014/main" id="{C1529BEA-6926-4B22-BC63-19ED5F7E466A}"/>
              </a:ext>
            </a:extLst>
          </p:cNvPr>
          <p:cNvSpPr>
            <a:spLocks noGrp="1"/>
          </p:cNvSpPr>
          <p:nvPr>
            <p:ph type="sldNum" sz="quarter" idx="12"/>
          </p:nvPr>
        </p:nvSpPr>
        <p:spPr>
          <a:xfrm>
            <a:off x="7080191" y="5544529"/>
            <a:ext cx="2057400" cy="365125"/>
          </a:xfrm>
        </p:spPr>
        <p:txBody>
          <a:bodyPr/>
          <a:lstStyle/>
          <a:p>
            <a:pPr defTabSz="685800"/>
            <a:fld id="{8F326957-10B1-4BFF-8EF8-243728727129}" type="slidenum">
              <a:rPr lang="en-US" smtClean="0">
                <a:solidFill>
                  <a:prstClr val="black"/>
                </a:solidFill>
              </a:rPr>
              <a:pPr defTabSz="685800"/>
              <a:t>‹#›</a:t>
            </a:fld>
            <a:endParaRPr lang="en-US" dirty="0">
              <a:solidFill>
                <a:prstClr val="black"/>
              </a:solidFill>
            </a:endParaRPr>
          </a:p>
        </p:txBody>
      </p:sp>
      <p:sp>
        <p:nvSpPr>
          <p:cNvPr id="7" name="Title 6">
            <a:extLst>
              <a:ext uri="{FF2B5EF4-FFF2-40B4-BE49-F238E27FC236}">
                <a16:creationId xmlns:a16="http://schemas.microsoft.com/office/drawing/2014/main" id="{22B7B3F7-E49A-47D7-AC7F-CBA77953108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66684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5C476C-3FC7-4E19-951D-3E335F9F913A}"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452049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E0DFA6-8413-4638-BB57-0807712288BC}"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2772438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9BF6B7-AB6A-4C5B-8E1D-9BD142FF0046}"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5580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32E2B8-2C9A-473D-85F8-78BE301B00D2}"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2665302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7FAF5-6881-4580-A352-C574072C3828}"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6004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62B1F9-F22D-4FAF-8054-745EFD898157}"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2610036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EBE5A3-6633-4BC9-81D2-F81DFC04E2E5}"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2078729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FE228-7B9D-41FC-BC04-636050AE4D9B}"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3262349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52F1EF-6D1E-4EE7-88E0-E51819CE64D7}"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159500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6AD48-8D32-42E0-A8D3-DD7B4BF545F0}"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13274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FC5DC9-22BC-473F-A5B4-3F9A478295B1}"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3573246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01001C-070E-4E53-8B5D-94A0B92209FE}"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305182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A84CE-4ED9-49C5-94DA-9FD7F3B35D21}" type="datetime1">
              <a:rPr lang="en-US" smtClean="0"/>
              <a:t>4/26/2022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307918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508D02-737C-415F-9182-1CDFD6952BB9}" type="datetime1">
              <a:rPr lang="en-US" smtClean="0"/>
              <a:t>4/26/2022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294456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A0471-C720-4D04-A10A-0B72C9ED12D7}" type="datetime1">
              <a:rPr lang="en-US" smtClean="0"/>
              <a:t>4/26/2022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141487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2C9E5E1-F319-432A-9495-125A2D71A2E9}"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DDEAA-9FC5-4491-BB07-30389465DBCE}" type="slidenum">
              <a:rPr lang="en-US" smtClean="0"/>
              <a:t>‹#›</a:t>
            </a:fld>
            <a:endParaRPr lang="en-US"/>
          </a:p>
        </p:txBody>
      </p:sp>
    </p:spTree>
    <p:extLst>
      <p:ext uri="{BB962C8B-B14F-4D97-AF65-F5344CB8AC3E}">
        <p14:creationId xmlns:p14="http://schemas.microsoft.com/office/powerpoint/2010/main" val="1576450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9478EE-3189-4D9B-9610-D7B1B72282A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6" name="Slide Number Placeholder 5">
            <a:extLst>
              <a:ext uri="{FF2B5EF4-FFF2-40B4-BE49-F238E27FC236}">
                <a16:creationId xmlns:a16="http://schemas.microsoft.com/office/drawing/2014/main" id="{9E1210F4-05E7-47DB-B864-91D1AF3B06A4}"/>
              </a:ext>
            </a:extLst>
          </p:cNvPr>
          <p:cNvSpPr>
            <a:spLocks noGrp="1"/>
          </p:cNvSpPr>
          <p:nvPr>
            <p:ph type="sldNum" sz="quarter" idx="4"/>
          </p:nvPr>
        </p:nvSpPr>
        <p:spPr>
          <a:xfrm>
            <a:off x="7086600" y="5475511"/>
            <a:ext cx="2057400" cy="365125"/>
          </a:xfrm>
          <a:prstGeom prst="rect">
            <a:avLst/>
          </a:prstGeom>
        </p:spPr>
        <p:txBody>
          <a:bodyPr vert="horz" lIns="91440" tIns="45720" rIns="91440" bIns="45720" rtlCol="0" anchor="ctr"/>
          <a:lstStyle>
            <a:lvl1pPr algn="r">
              <a:defRPr sz="900" b="1">
                <a:solidFill>
                  <a:schemeClr val="tx1"/>
                </a:solidFill>
                <a:latin typeface="Bookman Old Style" panose="02050604050505020204" pitchFamily="18" charset="0"/>
              </a:defRPr>
            </a:lvl1pPr>
          </a:lstStyle>
          <a:p>
            <a:r>
              <a:rPr lang="en-US" dirty="0"/>
              <a:t>1</a:t>
            </a:r>
          </a:p>
        </p:txBody>
      </p:sp>
    </p:spTree>
    <p:extLst>
      <p:ext uri="{BB962C8B-B14F-4D97-AF65-F5344CB8AC3E}">
        <p14:creationId xmlns:p14="http://schemas.microsoft.com/office/powerpoint/2010/main" val="844694455"/>
      </p:ext>
    </p:extLst>
  </p:cSld>
  <p:clrMap bg1="lt1" tx1="dk1" bg2="lt2" tx2="dk2" accent1="accent1" accent2="accent2" accent3="accent3" accent4="accent4" accent5="accent5" accent6="accent6" hlink="hlink" folHlink="folHlink"/>
  <p:sldLayoutIdLst>
    <p:sldLayoutId id="2147483745"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516176-4FCE-4A30-902A-718B9E0CC6C0}" type="datetime1">
              <a:rPr lang="en-US" smtClean="0"/>
              <a:t>4/26/2022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5ADDEAA-9FC5-4491-BB07-30389465DBCE}" type="slidenum">
              <a:rPr lang="en-US" smtClean="0"/>
              <a:t>‹#›</a:t>
            </a:fld>
            <a:endParaRPr lang="en-US"/>
          </a:p>
        </p:txBody>
      </p:sp>
    </p:spTree>
    <p:extLst>
      <p:ext uri="{BB962C8B-B14F-4D97-AF65-F5344CB8AC3E}">
        <p14:creationId xmlns:p14="http://schemas.microsoft.com/office/powerpoint/2010/main" val="2582490121"/>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1" r:id="rId15"/>
    <p:sldLayoutId id="2147483762"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benefitscal.com/"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dpss.lacounty.gov/en/resources/office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GloriaRojas-Jakini@dpss.lacounty.gov" TargetMode="External"/><Relationship Id="rId2" Type="http://schemas.openxmlformats.org/officeDocument/2006/relationships/hyperlink" Target="mailto:Yadad@dcfs.lacounty.gov" TargetMode="External"/><Relationship Id="rId1" Type="http://schemas.openxmlformats.org/officeDocument/2006/relationships/slideLayout" Target="../slideLayouts/slideLayout3.xml"/><Relationship Id="rId5" Type="http://schemas.openxmlformats.org/officeDocument/2006/relationships/hyperlink" Target="mailto:BrentEllis@dpss.lacounty.gov" TargetMode="External"/><Relationship Id="rId4" Type="http://schemas.openxmlformats.org/officeDocument/2006/relationships/hyperlink" Target="mailto:HildaSanchez@dpss.lacounty.gov"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benefitscal.c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www.coveredca.com/" TargetMode="External"/><Relationship Id="rId4" Type="http://schemas.openxmlformats.org/officeDocument/2006/relationships/hyperlink" Target="https://dpss.lacounty.gov/en/resources/office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pss.lacounty.gov/en/resources/offices.htm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benefitscal.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getcalfresh.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pss.lacounty.gov/en/resources/office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dpss.lacounty.gov/en.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6629400" cy="3200400"/>
          </a:xfrm>
        </p:spPr>
        <p:txBody>
          <a:bodyPr>
            <a:normAutofit fontScale="90000"/>
          </a:bodyPr>
          <a:lstStyle/>
          <a:p>
            <a:pPr algn="ctr"/>
            <a:br>
              <a:rPr lang="en-US" b="1" dirty="0">
                <a:latin typeface="Century Gothic" panose="020B0502020202020204" pitchFamily="34" charset="0"/>
              </a:rPr>
            </a:br>
            <a:br>
              <a:rPr lang="en-US" b="1" dirty="0">
                <a:latin typeface="Century Gothic" panose="020B0502020202020204" pitchFamily="34" charset="0"/>
              </a:rPr>
            </a:br>
            <a:r>
              <a:rPr lang="en-US" sz="4400" b="1" dirty="0">
                <a:solidFill>
                  <a:srgbClr val="0070C0"/>
                </a:solidFill>
                <a:latin typeface="Century Gothic" panose="020B0502020202020204" pitchFamily="34" charset="0"/>
              </a:rPr>
              <a:t>Department of Public Social Services  </a:t>
            </a:r>
            <a:br>
              <a:rPr lang="en-US" sz="4400" b="1" dirty="0">
                <a:solidFill>
                  <a:srgbClr val="0070C0"/>
                </a:solidFill>
                <a:latin typeface="Century Gothic" panose="020B0502020202020204" pitchFamily="34" charset="0"/>
              </a:rPr>
            </a:br>
            <a:r>
              <a:rPr lang="en-US" sz="4400" b="1" dirty="0">
                <a:solidFill>
                  <a:srgbClr val="0070C0"/>
                </a:solidFill>
                <a:latin typeface="Century Gothic" panose="020B0502020202020204" pitchFamily="34" charset="0"/>
              </a:rPr>
              <a:t>Programs </a:t>
            </a:r>
            <a:br>
              <a:rPr lang="en-US" sz="4400" b="1" dirty="0">
                <a:solidFill>
                  <a:srgbClr val="0070C0"/>
                </a:solidFill>
                <a:latin typeface="Century Gothic" panose="020B0502020202020204" pitchFamily="34" charset="0"/>
              </a:rPr>
            </a:br>
            <a:r>
              <a:rPr lang="en-US" sz="4400" b="1" dirty="0">
                <a:solidFill>
                  <a:srgbClr val="0070C0"/>
                </a:solidFill>
                <a:latin typeface="Century Gothic" panose="020B0502020202020204" pitchFamily="34" charset="0"/>
              </a:rPr>
              <a:t>and Services</a:t>
            </a:r>
            <a:br>
              <a:rPr lang="en-US" b="1" dirty="0">
                <a:solidFill>
                  <a:srgbClr val="0070C0"/>
                </a:solidFill>
                <a:latin typeface="Century Gothic" panose="020B0502020202020204" pitchFamily="34" charset="0"/>
              </a:rPr>
            </a:br>
            <a:br>
              <a:rPr lang="en-US" sz="1600" b="1" dirty="0">
                <a:latin typeface="+mn-lt"/>
              </a:rPr>
            </a:br>
            <a:endParaRPr lang="en-US" sz="1600" dirty="0">
              <a:latin typeface="+mn-lt"/>
            </a:endParaRPr>
          </a:p>
        </p:txBody>
      </p:sp>
      <p:sp>
        <p:nvSpPr>
          <p:cNvPr id="3" name="Subtitle 2"/>
          <p:cNvSpPr>
            <a:spLocks noGrp="1"/>
          </p:cNvSpPr>
          <p:nvPr>
            <p:ph type="subTitle" idx="1"/>
          </p:nvPr>
        </p:nvSpPr>
        <p:spPr>
          <a:xfrm>
            <a:off x="609600" y="4876800"/>
            <a:ext cx="6781800" cy="1066800"/>
          </a:xfrm>
        </p:spPr>
        <p:txBody>
          <a:bodyPr>
            <a:noAutofit/>
          </a:bodyPr>
          <a:lstStyle/>
          <a:p>
            <a:pPr algn="ctr">
              <a:spcBef>
                <a:spcPts val="0"/>
              </a:spcBef>
            </a:pPr>
            <a:r>
              <a:rPr lang="en-US" sz="2000" b="1" dirty="0">
                <a:solidFill>
                  <a:schemeClr val="accent1"/>
                </a:solidFill>
                <a:latin typeface="Century Gothic" panose="020B0502020202020204" pitchFamily="34" charset="0"/>
                <a:ea typeface="+mj-ea"/>
                <a:cs typeface="+mj-cs"/>
              </a:rPr>
              <a:t>Presented by </a:t>
            </a:r>
          </a:p>
          <a:p>
            <a:pPr algn="ctr">
              <a:spcBef>
                <a:spcPts val="0"/>
              </a:spcBef>
            </a:pPr>
            <a:r>
              <a:rPr lang="en-US" sz="2000" b="1" dirty="0">
                <a:solidFill>
                  <a:schemeClr val="accent1"/>
                </a:solidFill>
                <a:latin typeface="Century Gothic" panose="020B0502020202020204" pitchFamily="34" charset="0"/>
                <a:ea typeface="+mj-ea"/>
                <a:cs typeface="+mj-cs"/>
              </a:rPr>
              <a:t>Linkages Central Support Team</a:t>
            </a:r>
          </a:p>
          <a:p>
            <a:pPr algn="ctr"/>
            <a:r>
              <a:rPr lang="en-US" sz="2000" b="1" dirty="0">
                <a:solidFill>
                  <a:schemeClr val="accent1"/>
                </a:solidFill>
                <a:latin typeface="Century Gothic" panose="020B0502020202020204" pitchFamily="34" charset="0"/>
                <a:ea typeface="+mj-ea"/>
                <a:cs typeface="+mj-cs"/>
              </a:rPr>
              <a:t>April 2022</a:t>
            </a:r>
          </a:p>
        </p:txBody>
      </p:sp>
    </p:spTree>
    <p:extLst>
      <p:ext uri="{BB962C8B-B14F-4D97-AF65-F5344CB8AC3E}">
        <p14:creationId xmlns:p14="http://schemas.microsoft.com/office/powerpoint/2010/main" val="1327760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08EFD-9D81-4171-B5D1-FD77AB3629D2}"/>
              </a:ext>
            </a:extLst>
          </p:cNvPr>
          <p:cNvSpPr>
            <a:spLocks noGrp="1"/>
          </p:cNvSpPr>
          <p:nvPr>
            <p:ph type="title"/>
          </p:nvPr>
        </p:nvSpPr>
        <p:spPr>
          <a:xfrm>
            <a:off x="499872" y="304800"/>
            <a:ext cx="6858000" cy="1143000"/>
          </a:xfrm>
        </p:spPr>
        <p:txBody>
          <a:bodyPr>
            <a:normAutofit fontScale="90000"/>
          </a:bodyPr>
          <a:lstStyle/>
          <a:p>
            <a:pPr algn="ctr"/>
            <a:r>
              <a:rPr lang="en-US" altLang="en-US" b="1" dirty="0">
                <a:solidFill>
                  <a:srgbClr val="0070C0"/>
                </a:solidFill>
                <a:latin typeface="Century Gothic" panose="020B0502020202020204" pitchFamily="34" charset="0"/>
                <a:cs typeface="Tahoma" pitchFamily="34" charset="0"/>
              </a:rPr>
              <a:t>California Work Opportunity and Responsibility to Kids </a:t>
            </a:r>
            <a:r>
              <a:rPr lang="en-US" altLang="en-US" sz="3100" b="1" dirty="0">
                <a:solidFill>
                  <a:srgbClr val="0070C0"/>
                </a:solidFill>
                <a:latin typeface="Century Gothic" panose="020B0502020202020204" pitchFamily="34" charset="0"/>
                <a:cs typeface="Tahoma" pitchFamily="34" charset="0"/>
              </a:rPr>
              <a:t>(CalWORKs)</a:t>
            </a:r>
            <a:endParaRPr lang="en-US" sz="3100" dirty="0">
              <a:solidFill>
                <a:srgbClr val="0070C0"/>
              </a:solidFill>
            </a:endParaRPr>
          </a:p>
        </p:txBody>
      </p:sp>
      <p:sp>
        <p:nvSpPr>
          <p:cNvPr id="3" name="Content Placeholder 2">
            <a:extLst>
              <a:ext uri="{FF2B5EF4-FFF2-40B4-BE49-F238E27FC236}">
                <a16:creationId xmlns:a16="http://schemas.microsoft.com/office/drawing/2014/main" id="{EFCEB91F-D731-4FDF-8AFC-5821CCBC5137}"/>
              </a:ext>
            </a:extLst>
          </p:cNvPr>
          <p:cNvSpPr>
            <a:spLocks noGrp="1"/>
          </p:cNvSpPr>
          <p:nvPr>
            <p:ph idx="1"/>
          </p:nvPr>
        </p:nvSpPr>
        <p:spPr>
          <a:xfrm>
            <a:off x="694944" y="2133600"/>
            <a:ext cx="6858000" cy="3886200"/>
          </a:xfrm>
        </p:spPr>
        <p:txBody>
          <a:bodyPr>
            <a:normAutofit fontScale="85000" lnSpcReduction="10000"/>
          </a:bodyPr>
          <a:lstStyle/>
          <a:p>
            <a:pPr marL="0" marR="0" indent="0">
              <a:spcBef>
                <a:spcPts val="0"/>
              </a:spcBef>
              <a:spcAft>
                <a:spcPts val="0"/>
              </a:spcAft>
              <a:buNone/>
            </a:pPr>
            <a:r>
              <a:rPr lang="en-US" sz="1900" dirty="0">
                <a:solidFill>
                  <a:schemeClr val="tx1"/>
                </a:solidFill>
                <a:latin typeface="Century Gothic" panose="020B0502020202020204" pitchFamily="34" charset="0"/>
                <a:ea typeface="Calibri" panose="020F0502020204030204" pitchFamily="34" charset="0"/>
              </a:rPr>
              <a:t>An a</a:t>
            </a:r>
            <a:r>
              <a:rPr lang="en-US" sz="1900" dirty="0">
                <a:solidFill>
                  <a:schemeClr val="tx1"/>
                </a:solidFill>
                <a:effectLst/>
                <a:latin typeface="Century Gothic" panose="020B0502020202020204" pitchFamily="34" charset="0"/>
                <a:ea typeface="Calibri" panose="020F0502020204030204" pitchFamily="34" charset="0"/>
              </a:rPr>
              <a:t>pplication can be submitted via any of the following methods:</a:t>
            </a:r>
          </a:p>
          <a:p>
            <a:pPr marL="0" indent="0">
              <a:buNone/>
            </a:pPr>
            <a:endParaRPr lang="en-US" altLang="en-US" b="1" dirty="0">
              <a:solidFill>
                <a:srgbClr val="000000"/>
              </a:solidFill>
              <a:latin typeface="Century Gothic" panose="020B0502020202020204" pitchFamily="34" charset="0"/>
              <a:cs typeface="Tahoma" pitchFamily="34" charset="0"/>
            </a:endParaRPr>
          </a:p>
          <a:p>
            <a:pPr>
              <a:buClr>
                <a:schemeClr val="accent1">
                  <a:lumMod val="75000"/>
                </a:schemeClr>
              </a:buClr>
            </a:pPr>
            <a:r>
              <a:rPr lang="en-US" sz="2000" b="1" dirty="0">
                <a:latin typeface="Century Gothic" panose="020B0502020202020204" pitchFamily="34" charset="0"/>
              </a:rPr>
              <a:t>On-line</a:t>
            </a:r>
            <a:r>
              <a:rPr lang="en-US" sz="2000" dirty="0">
                <a:latin typeface="Century Gothic" panose="020B0502020202020204" pitchFamily="34" charset="0"/>
              </a:rPr>
              <a:t> – Visit the </a:t>
            </a:r>
            <a:r>
              <a:rPr lang="en-US" sz="2000" b="1" i="1" dirty="0" err="1">
                <a:latin typeface="Century Gothic" panose="020B0502020202020204" pitchFamily="34" charset="0"/>
              </a:rPr>
              <a:t>BenefitsCal</a:t>
            </a:r>
            <a:r>
              <a:rPr lang="en-US" sz="2000" dirty="0">
                <a:latin typeface="Century Gothic" panose="020B0502020202020204" pitchFamily="34" charset="0"/>
              </a:rPr>
              <a:t> webpage:  </a:t>
            </a:r>
            <a:r>
              <a:rPr lang="en-US" sz="2000" dirty="0">
                <a:solidFill>
                  <a:srgbClr val="0070C0"/>
                </a:solidFill>
                <a:latin typeface="Century Gothic" panose="020B0502020202020204" pitchFamily="34" charset="0"/>
                <a:hlinkClick r:id="rId3">
                  <a:extLst>
                    <a:ext uri="{A12FA001-AC4F-418D-AE19-62706E023703}">
                      <ahyp:hlinkClr xmlns:ahyp="http://schemas.microsoft.com/office/drawing/2018/hyperlinkcolor" val="tx"/>
                    </a:ext>
                  </a:extLst>
                </a:hlinkClick>
              </a:rPr>
              <a:t>www.benefitscal.com</a:t>
            </a:r>
            <a:endParaRPr lang="en-US" sz="2000" dirty="0">
              <a:solidFill>
                <a:srgbClr val="0070C0"/>
              </a:solidFill>
              <a:latin typeface="Century Gothic" panose="020B0502020202020204" pitchFamily="34" charset="0"/>
            </a:endParaRPr>
          </a:p>
          <a:p>
            <a:pPr>
              <a:buClr>
                <a:schemeClr val="accent1">
                  <a:lumMod val="75000"/>
                </a:schemeClr>
              </a:buClr>
            </a:pPr>
            <a:r>
              <a:rPr lang="en-US" sz="2000" b="1" dirty="0">
                <a:latin typeface="Century Gothic" panose="020B0502020202020204" pitchFamily="34" charset="0"/>
              </a:rPr>
              <a:t>By Telephone –  </a:t>
            </a:r>
            <a:r>
              <a:rPr lang="en-US" sz="2000" dirty="0">
                <a:latin typeface="Century Gothic" panose="020B0502020202020204" pitchFamily="34" charset="0"/>
              </a:rPr>
              <a:t>Call the Customer Service Center to complete an application over the phone at (866) 613-3777</a:t>
            </a:r>
            <a:endParaRPr lang="en-US" sz="2000" b="1" dirty="0">
              <a:latin typeface="Century Gothic" panose="020B0502020202020204" pitchFamily="34" charset="0"/>
            </a:endParaRPr>
          </a:p>
          <a:p>
            <a:pPr>
              <a:buClr>
                <a:schemeClr val="accent1">
                  <a:lumMod val="75000"/>
                </a:schemeClr>
              </a:buClr>
            </a:pPr>
            <a:r>
              <a:rPr lang="en-US" sz="2000" b="1" dirty="0">
                <a:latin typeface="Century Gothic" panose="020B0502020202020204" pitchFamily="34" charset="0"/>
              </a:rPr>
              <a:t>By Mail -  </a:t>
            </a:r>
            <a:r>
              <a:rPr lang="en-US" sz="2000" dirty="0">
                <a:latin typeface="Century Gothic" panose="020B0502020202020204" pitchFamily="34" charset="0"/>
              </a:rPr>
              <a:t>Call our Customer Service Center at (866) 613-3777 to request an application be mailed to you</a:t>
            </a:r>
          </a:p>
          <a:p>
            <a:pPr>
              <a:buClr>
                <a:schemeClr val="accent1">
                  <a:lumMod val="75000"/>
                </a:schemeClr>
              </a:buClr>
            </a:pPr>
            <a:r>
              <a:rPr lang="en-US" sz="2000" b="1" dirty="0">
                <a:latin typeface="Century Gothic" panose="020B0502020202020204" pitchFamily="34" charset="0"/>
              </a:rPr>
              <a:t>In Person </a:t>
            </a:r>
            <a:r>
              <a:rPr lang="en-US" sz="2000" dirty="0">
                <a:latin typeface="Century Gothic" panose="020B0502020202020204" pitchFamily="34" charset="0"/>
              </a:rPr>
              <a:t>– For a list of offices nearest you, visit: </a:t>
            </a:r>
            <a:r>
              <a:rPr lang="en-US" sz="2000" u="sng" dirty="0">
                <a:solidFill>
                  <a:srgbClr val="0070C0"/>
                </a:solidFill>
                <a:latin typeface="Century Gothic" panose="020B050202020202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https://dpss.lacounty.gov/en/resources/offices.html </a:t>
            </a:r>
            <a:endParaRPr lang="en-US" sz="2000" u="sng" dirty="0">
              <a:solidFill>
                <a:srgbClr val="0070C0"/>
              </a:solidFill>
              <a:latin typeface="Century Gothic" panose="020B0502020202020204" pitchFamily="34" charset="0"/>
              <a:ea typeface="Calibri" panose="020F0502020204030204" pitchFamily="34" charset="0"/>
              <a:cs typeface="Calibri" panose="020F0502020204030204" pitchFamily="34" charset="0"/>
            </a:endParaRPr>
          </a:p>
          <a:p>
            <a:pPr lvl="1">
              <a:buClr>
                <a:schemeClr val="accent1">
                  <a:lumMod val="75000"/>
                </a:schemeClr>
              </a:buClr>
              <a:buFont typeface="Wingdings" panose="05000000000000000000" pitchFamily="2" charset="2"/>
              <a:buChar char="v"/>
            </a:pPr>
            <a:r>
              <a:rPr lang="en-US" sz="1800" dirty="0">
                <a:latin typeface="Century Gothic" panose="020B0502020202020204" pitchFamily="34" charset="0"/>
              </a:rPr>
              <a:t>Locate the tab: </a:t>
            </a:r>
            <a:r>
              <a:rPr lang="en-US" sz="1800" i="1" dirty="0">
                <a:latin typeface="Century Gothic" panose="020B0502020202020204" pitchFamily="34" charset="0"/>
              </a:rPr>
              <a:t>Apply in Person…Find A Service </a:t>
            </a:r>
            <a:r>
              <a:rPr lang="en-US" sz="1800" dirty="0">
                <a:latin typeface="Century Gothic" panose="020B0502020202020204" pitchFamily="34" charset="0"/>
              </a:rPr>
              <a:t>and enter your zip code.</a:t>
            </a:r>
            <a:endParaRPr lang="en-US" dirty="0">
              <a:latin typeface="Century Gothic" panose="020B0502020202020204" pitchFamily="34" charset="0"/>
            </a:endParaRPr>
          </a:p>
          <a:p>
            <a:pPr marL="0" indent="0">
              <a:buNone/>
            </a:pPr>
            <a:endParaRPr lang="en-US" sz="1800" dirty="0">
              <a:solidFill>
                <a:srgbClr val="0070C0"/>
              </a:solidFill>
              <a:latin typeface="Century Gothic" panose="020B0502020202020204" pitchFamily="34" charset="0"/>
            </a:endParaRPr>
          </a:p>
          <a:p>
            <a:pPr marL="0" indent="0">
              <a:buNone/>
            </a:pPr>
            <a:endParaRPr lang="en-US" dirty="0">
              <a:solidFill>
                <a:srgbClr val="0070C0"/>
              </a:solidFill>
            </a:endParaRPr>
          </a:p>
        </p:txBody>
      </p:sp>
      <p:sp>
        <p:nvSpPr>
          <p:cNvPr id="4" name="Slide Number Placeholder 3">
            <a:extLst>
              <a:ext uri="{FF2B5EF4-FFF2-40B4-BE49-F238E27FC236}">
                <a16:creationId xmlns:a16="http://schemas.microsoft.com/office/drawing/2014/main" id="{0B8A190F-4ADE-4AF2-A0FF-95F7DFB4DA56}"/>
              </a:ext>
            </a:extLst>
          </p:cNvPr>
          <p:cNvSpPr>
            <a:spLocks noGrp="1"/>
          </p:cNvSpPr>
          <p:nvPr>
            <p:ph type="sldNum" sz="quarter" idx="12"/>
          </p:nvPr>
        </p:nvSpPr>
        <p:spPr/>
        <p:txBody>
          <a:bodyPr/>
          <a:lstStyle/>
          <a:p>
            <a:fld id="{45ADDEAA-9FC5-4491-BB07-30389465DBCE}" type="slidenum">
              <a:rPr lang="en-US" smtClean="0"/>
              <a:t>10</a:t>
            </a:fld>
            <a:endParaRPr lang="en-US"/>
          </a:p>
        </p:txBody>
      </p:sp>
    </p:spTree>
    <p:extLst>
      <p:ext uri="{BB962C8B-B14F-4D97-AF65-F5344CB8AC3E}">
        <p14:creationId xmlns:p14="http://schemas.microsoft.com/office/powerpoint/2010/main" val="2046780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431E8-574B-465F-8F1E-4022B8475827}"/>
              </a:ext>
            </a:extLst>
          </p:cNvPr>
          <p:cNvSpPr>
            <a:spLocks noGrp="1"/>
          </p:cNvSpPr>
          <p:nvPr>
            <p:ph type="title"/>
          </p:nvPr>
        </p:nvSpPr>
        <p:spPr>
          <a:xfrm>
            <a:off x="838200" y="347472"/>
            <a:ext cx="6347713" cy="762000"/>
          </a:xfrm>
        </p:spPr>
        <p:txBody>
          <a:bodyPr>
            <a:normAutofit fontScale="90000"/>
          </a:bodyPr>
          <a:lstStyle/>
          <a:p>
            <a:pPr algn="ctr"/>
            <a:r>
              <a:rPr lang="en-US" altLang="en-US" sz="4400" b="1" dirty="0">
                <a:solidFill>
                  <a:srgbClr val="0070C0"/>
                </a:solidFill>
                <a:latin typeface="Tahoma" pitchFamily="34" charset="0"/>
                <a:cs typeface="Tahoma" pitchFamily="34" charset="0"/>
              </a:rPr>
              <a:t>Cal-Learn Program</a:t>
            </a:r>
            <a:br>
              <a:rPr lang="en-US" altLang="en-US" b="1" dirty="0">
                <a:solidFill>
                  <a:srgbClr val="0070C0"/>
                </a:solidFill>
                <a:effectLst>
                  <a:outerShdw blurRad="38100" dist="38100" dir="2700000" algn="tl">
                    <a:srgbClr val="000000">
                      <a:alpha val="43137"/>
                    </a:srgbClr>
                  </a:outerShdw>
                </a:effectLst>
                <a:latin typeface="Tahoma" pitchFamily="34" charset="0"/>
                <a:cs typeface="Tahoma" pitchFamily="34" charset="0"/>
              </a:rPr>
            </a:br>
            <a:endParaRPr lang="en-US" dirty="0">
              <a:solidFill>
                <a:srgbClr val="0070C0"/>
              </a:solidFill>
            </a:endParaRPr>
          </a:p>
        </p:txBody>
      </p:sp>
      <p:sp>
        <p:nvSpPr>
          <p:cNvPr id="3" name="Content Placeholder 2">
            <a:extLst>
              <a:ext uri="{FF2B5EF4-FFF2-40B4-BE49-F238E27FC236}">
                <a16:creationId xmlns:a16="http://schemas.microsoft.com/office/drawing/2014/main" id="{40F52DA2-7416-4038-A53E-EC08F90A4A7E}"/>
              </a:ext>
            </a:extLst>
          </p:cNvPr>
          <p:cNvSpPr>
            <a:spLocks noGrp="1"/>
          </p:cNvSpPr>
          <p:nvPr>
            <p:ph idx="1"/>
          </p:nvPr>
        </p:nvSpPr>
        <p:spPr>
          <a:xfrm>
            <a:off x="609600" y="1143000"/>
            <a:ext cx="6702551" cy="5257800"/>
          </a:xfrm>
        </p:spPr>
        <p:txBody>
          <a:bodyPr>
            <a:normAutofit fontScale="55000" lnSpcReduction="20000"/>
          </a:bodyPr>
          <a:lstStyle/>
          <a:p>
            <a:pPr marL="0" indent="0" algn="just" defTabSz="685800">
              <a:spcBef>
                <a:spcPct val="20000"/>
              </a:spcBef>
              <a:buNone/>
            </a:pPr>
            <a:r>
              <a:rPr lang="en-US" altLang="en-US" sz="3300" dirty="0">
                <a:solidFill>
                  <a:srgbClr val="000000"/>
                </a:solidFill>
                <a:latin typeface="Century Gothic" panose="020B0502020202020204" pitchFamily="34" charset="0"/>
                <a:cs typeface="Tahoma" pitchFamily="34" charset="0"/>
              </a:rPr>
              <a:t>Cal-Learn is a mandatory program for pregnant and parenting teens receiving CalWORKs, under 19 years of age, and who have not completed their high school education.  </a:t>
            </a:r>
            <a:r>
              <a:rPr lang="en-US" altLang="en-US" sz="3200" dirty="0">
                <a:solidFill>
                  <a:srgbClr val="000000"/>
                </a:solidFill>
                <a:latin typeface="Century Gothic" panose="020B0502020202020204" pitchFamily="34" charset="0"/>
                <a:cs typeface="Tahoma" pitchFamily="34" charset="0"/>
              </a:rPr>
              <a:t>The program requires participants enroll in a High School or equivalent program with the goal of completing their high school education.</a:t>
            </a:r>
          </a:p>
          <a:p>
            <a:pPr marL="0" indent="0" defTabSz="685800">
              <a:spcBef>
                <a:spcPct val="20000"/>
              </a:spcBef>
              <a:buNone/>
            </a:pPr>
            <a:endParaRPr lang="en-US" altLang="en-US" sz="1500" dirty="0">
              <a:solidFill>
                <a:schemeClr val="tx1"/>
              </a:solidFill>
              <a:latin typeface="Century Gothic" panose="020B0502020202020204" pitchFamily="34" charset="0"/>
              <a:cs typeface="Tahoma" pitchFamily="34" charset="0"/>
            </a:endParaRPr>
          </a:p>
          <a:p>
            <a:pPr marL="0" indent="0" defTabSz="685800">
              <a:spcBef>
                <a:spcPct val="20000"/>
              </a:spcBef>
              <a:buNone/>
            </a:pPr>
            <a:r>
              <a:rPr lang="en-US" altLang="en-US" sz="3300" dirty="0">
                <a:solidFill>
                  <a:schemeClr val="tx1"/>
                </a:solidFill>
                <a:latin typeface="Century Gothic" panose="020B0502020202020204" pitchFamily="34" charset="0"/>
                <a:cs typeface="Tahoma" pitchFamily="34" charset="0"/>
              </a:rPr>
              <a:t>Cal-Learn Teens can receive:</a:t>
            </a:r>
          </a:p>
          <a:p>
            <a:pPr defTabSz="685800">
              <a:spcBef>
                <a:spcPct val="20000"/>
              </a:spcBef>
            </a:pPr>
            <a:r>
              <a:rPr lang="en-US" altLang="en-US" sz="3300" dirty="0">
                <a:solidFill>
                  <a:srgbClr val="000000"/>
                </a:solidFill>
                <a:latin typeface="Century Gothic" panose="020B0502020202020204" pitchFamily="34" charset="0"/>
                <a:cs typeface="Tahoma" pitchFamily="34" charset="0"/>
              </a:rPr>
              <a:t>Intensive Case Management services from a specialized Case Manager;</a:t>
            </a:r>
          </a:p>
          <a:p>
            <a:pPr defTabSz="685800">
              <a:spcBef>
                <a:spcPct val="20000"/>
              </a:spcBef>
            </a:pPr>
            <a:r>
              <a:rPr lang="en-US" altLang="en-US" sz="3300" dirty="0">
                <a:solidFill>
                  <a:srgbClr val="000000"/>
                </a:solidFill>
                <a:latin typeface="Century Gothic" panose="020B0502020202020204" pitchFamily="34" charset="0"/>
                <a:cs typeface="Tahoma" pitchFamily="34" charset="0"/>
              </a:rPr>
              <a:t>Financial Incentives;</a:t>
            </a:r>
          </a:p>
          <a:p>
            <a:pPr defTabSz="685800">
              <a:spcBef>
                <a:spcPct val="20000"/>
              </a:spcBef>
            </a:pPr>
            <a:r>
              <a:rPr lang="en-US" altLang="en-US" sz="3300" dirty="0">
                <a:solidFill>
                  <a:srgbClr val="000000"/>
                </a:solidFill>
                <a:latin typeface="Century Gothic" panose="020B0502020202020204" pitchFamily="34" charset="0"/>
                <a:cs typeface="Tahoma" pitchFamily="34" charset="0"/>
              </a:rPr>
              <a:t>Child Care, Transportation and Ancillary payments; and</a:t>
            </a:r>
          </a:p>
          <a:p>
            <a:pPr defTabSz="685800">
              <a:spcBef>
                <a:spcPct val="20000"/>
              </a:spcBef>
            </a:pPr>
            <a:r>
              <a:rPr lang="en-US" altLang="en-US" sz="3300" dirty="0">
                <a:solidFill>
                  <a:srgbClr val="000000"/>
                </a:solidFill>
                <a:latin typeface="Century Gothic" panose="020B0502020202020204" pitchFamily="34" charset="0"/>
                <a:cs typeface="Tahoma" pitchFamily="34" charset="0"/>
              </a:rPr>
              <a:t>Specialized Supportive Services: Domestic Violence, Mental Health and Substance Use Disorder.</a:t>
            </a:r>
          </a:p>
          <a:p>
            <a:pPr marL="0" indent="0" defTabSz="685800">
              <a:spcBef>
                <a:spcPct val="20000"/>
              </a:spcBef>
              <a:buNone/>
            </a:pPr>
            <a:endParaRPr lang="en-US" altLang="en-US" sz="2900" dirty="0">
              <a:solidFill>
                <a:srgbClr val="000000"/>
              </a:solidFill>
              <a:latin typeface="Century Gothic" panose="020B0502020202020204" pitchFamily="34" charset="0"/>
              <a:cs typeface="Tahoma" pitchFamily="34" charset="0"/>
            </a:endParaRPr>
          </a:p>
          <a:p>
            <a:pPr marL="0" indent="0" algn="just" defTabSz="685800">
              <a:spcBef>
                <a:spcPct val="20000"/>
              </a:spcBef>
              <a:buNone/>
            </a:pPr>
            <a:r>
              <a:rPr lang="en-US" altLang="en-US" sz="3300" dirty="0">
                <a:solidFill>
                  <a:srgbClr val="000000"/>
                </a:solidFill>
                <a:latin typeface="Century Gothic" panose="020B0502020202020204" pitchFamily="34" charset="0"/>
                <a:cs typeface="Tahoma" pitchFamily="34" charset="0"/>
              </a:rPr>
              <a:t>Potentially eligible teens are automatically enrolled in the program when CalWORKs is approved. </a:t>
            </a:r>
          </a:p>
          <a:p>
            <a:pPr marL="0" indent="0" algn="just" defTabSz="685800">
              <a:spcBef>
                <a:spcPct val="20000"/>
              </a:spcBef>
              <a:buNone/>
            </a:pPr>
            <a:endParaRPr lang="en-US" altLang="en-US" sz="3300" dirty="0">
              <a:solidFill>
                <a:srgbClr val="000000"/>
              </a:solidFill>
              <a:latin typeface="Century Gothic" panose="020B0502020202020204" pitchFamily="34" charset="0"/>
              <a:cs typeface="Tahoma" pitchFamily="34" charset="0"/>
            </a:endParaRPr>
          </a:p>
          <a:p>
            <a:pPr marL="0" indent="0" algn="just" defTabSz="685800">
              <a:spcBef>
                <a:spcPct val="20000"/>
              </a:spcBef>
              <a:buNone/>
            </a:pPr>
            <a:r>
              <a:rPr lang="en-US" altLang="en-US" sz="3300" b="1" dirty="0">
                <a:solidFill>
                  <a:srgbClr val="000000"/>
                </a:solidFill>
                <a:latin typeface="Century Gothic" panose="020B0502020202020204" pitchFamily="34" charset="0"/>
                <a:cs typeface="Tahoma" pitchFamily="34" charset="0"/>
              </a:rPr>
              <a:t>NOTE: </a:t>
            </a:r>
            <a:r>
              <a:rPr lang="en-US" altLang="en-US" sz="3300" dirty="0">
                <a:solidFill>
                  <a:srgbClr val="000000"/>
                </a:solidFill>
                <a:latin typeface="Century Gothic" panose="020B0502020202020204" pitchFamily="34" charset="0"/>
                <a:cs typeface="Tahoma" pitchFamily="34" charset="0"/>
              </a:rPr>
              <a:t>Nineteen year old teens may volunteer to participate if they were enrolled in the program anytime prior to their nineteenth birthday.</a:t>
            </a:r>
          </a:p>
          <a:p>
            <a:pPr marL="0" indent="0" algn="just" defTabSz="685800">
              <a:spcBef>
                <a:spcPct val="20000"/>
              </a:spcBef>
              <a:buNone/>
            </a:pPr>
            <a:endParaRPr lang="en-US" sz="3300" dirty="0"/>
          </a:p>
        </p:txBody>
      </p:sp>
      <p:sp>
        <p:nvSpPr>
          <p:cNvPr id="4" name="Slide Number Placeholder 3">
            <a:extLst>
              <a:ext uri="{FF2B5EF4-FFF2-40B4-BE49-F238E27FC236}">
                <a16:creationId xmlns:a16="http://schemas.microsoft.com/office/drawing/2014/main" id="{D5F5EA1E-B112-404E-B8E2-0AEA965E6F5D}"/>
              </a:ext>
            </a:extLst>
          </p:cNvPr>
          <p:cNvSpPr>
            <a:spLocks noGrp="1"/>
          </p:cNvSpPr>
          <p:nvPr>
            <p:ph type="sldNum" sz="quarter" idx="12"/>
          </p:nvPr>
        </p:nvSpPr>
        <p:spPr/>
        <p:txBody>
          <a:bodyPr/>
          <a:lstStyle/>
          <a:p>
            <a:fld id="{45ADDEAA-9FC5-4491-BB07-30389465DBCE}" type="slidenum">
              <a:rPr lang="en-US" smtClean="0"/>
              <a:t>11</a:t>
            </a:fld>
            <a:endParaRPr lang="en-US"/>
          </a:p>
        </p:txBody>
      </p:sp>
    </p:spTree>
    <p:extLst>
      <p:ext uri="{BB962C8B-B14F-4D97-AF65-F5344CB8AC3E}">
        <p14:creationId xmlns:p14="http://schemas.microsoft.com/office/powerpoint/2010/main" val="160874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ACEFE-2FEA-40DC-B69F-2006356DB8AD}"/>
              </a:ext>
            </a:extLst>
          </p:cNvPr>
          <p:cNvSpPr>
            <a:spLocks noGrp="1"/>
          </p:cNvSpPr>
          <p:nvPr>
            <p:ph type="title"/>
          </p:nvPr>
        </p:nvSpPr>
        <p:spPr>
          <a:xfrm>
            <a:off x="597762" y="277427"/>
            <a:ext cx="6629401" cy="1219200"/>
          </a:xfrm>
        </p:spPr>
        <p:txBody>
          <a:bodyPr>
            <a:normAutofit fontScale="90000"/>
          </a:bodyPr>
          <a:lstStyle/>
          <a:p>
            <a:r>
              <a:rPr lang="en-US" altLang="en-US" b="1" dirty="0">
                <a:solidFill>
                  <a:srgbClr val="0070C0"/>
                </a:solidFill>
                <a:latin typeface="Century Gothic" panose="020B0502020202020204" pitchFamily="34" charset="0"/>
                <a:cs typeface="Tahoma" pitchFamily="34" charset="0"/>
              </a:rPr>
              <a:t>Greater Avenues for Independence (GAIN) Program</a:t>
            </a:r>
            <a:br>
              <a:rPr lang="en-US" altLang="en-US" b="1" dirty="0">
                <a:solidFill>
                  <a:schemeClr val="accent5">
                    <a:lumMod val="75000"/>
                  </a:schemeClr>
                </a:solidFill>
                <a:latin typeface="Century Gothic" panose="020B0502020202020204" pitchFamily="34" charset="0"/>
                <a:cs typeface="Tahoma" pitchFamily="34" charset="0"/>
              </a:rPr>
            </a:br>
            <a:endParaRPr lang="en-US" dirty="0"/>
          </a:p>
        </p:txBody>
      </p:sp>
      <p:sp>
        <p:nvSpPr>
          <p:cNvPr id="3" name="Content Placeholder 2">
            <a:extLst>
              <a:ext uri="{FF2B5EF4-FFF2-40B4-BE49-F238E27FC236}">
                <a16:creationId xmlns:a16="http://schemas.microsoft.com/office/drawing/2014/main" id="{268D6D6A-68D6-42D0-8F13-207E29E56748}"/>
              </a:ext>
            </a:extLst>
          </p:cNvPr>
          <p:cNvSpPr>
            <a:spLocks noGrp="1"/>
          </p:cNvSpPr>
          <p:nvPr>
            <p:ph idx="1"/>
          </p:nvPr>
        </p:nvSpPr>
        <p:spPr>
          <a:xfrm>
            <a:off x="609598" y="1496627"/>
            <a:ext cx="6781801" cy="5083946"/>
          </a:xfrm>
        </p:spPr>
        <p:txBody>
          <a:bodyPr>
            <a:normAutofit fontScale="77500" lnSpcReduction="20000"/>
          </a:bodyPr>
          <a:lstStyle/>
          <a:p>
            <a:pPr marL="0" indent="0" algn="just" defTabSz="685800">
              <a:spcBef>
                <a:spcPct val="20000"/>
              </a:spcBef>
              <a:buNone/>
            </a:pPr>
            <a:r>
              <a:rPr lang="en-US" altLang="en-US" sz="2200" dirty="0">
                <a:solidFill>
                  <a:srgbClr val="000000"/>
                </a:solidFill>
                <a:latin typeface="Century Gothic" panose="020B0502020202020204" pitchFamily="34" charset="0"/>
                <a:cs typeface="Tahoma" pitchFamily="34" charset="0"/>
              </a:rPr>
              <a:t>GAIN is a mandatory program that provides employment-related services to CalWORKs participants. </a:t>
            </a:r>
          </a:p>
          <a:p>
            <a:pPr marL="0" indent="0" algn="just" defTabSz="685800">
              <a:spcBef>
                <a:spcPct val="20000"/>
              </a:spcBef>
              <a:buNone/>
            </a:pPr>
            <a:endParaRPr lang="en-US" altLang="en-US" sz="2200" dirty="0">
              <a:solidFill>
                <a:srgbClr val="000000"/>
              </a:solidFill>
              <a:latin typeface="Century Gothic" panose="020B0502020202020204" pitchFamily="34" charset="0"/>
              <a:cs typeface="Tahoma" pitchFamily="34" charset="0"/>
            </a:endParaRPr>
          </a:p>
          <a:p>
            <a:pPr marL="0" indent="0" defTabSz="685800">
              <a:spcBef>
                <a:spcPct val="20000"/>
              </a:spcBef>
              <a:buNone/>
            </a:pPr>
            <a:r>
              <a:rPr lang="en-US" altLang="en-US" sz="2200" dirty="0">
                <a:solidFill>
                  <a:schemeClr val="tx1"/>
                </a:solidFill>
                <a:latin typeface="Century Gothic" panose="020B0502020202020204" pitchFamily="34" charset="0"/>
                <a:cs typeface="Tahoma" pitchFamily="34" charset="0"/>
              </a:rPr>
              <a:t>Participants can receive:</a:t>
            </a:r>
          </a:p>
          <a:p>
            <a:pPr defTabSz="685800">
              <a:spcBef>
                <a:spcPct val="20000"/>
              </a:spcBef>
            </a:pPr>
            <a:r>
              <a:rPr lang="en-US" altLang="en-US" sz="2200" dirty="0">
                <a:latin typeface="Century Gothic" panose="020B0502020202020204" pitchFamily="34" charset="0"/>
                <a:cs typeface="Tahoma" pitchFamily="34" charset="0"/>
              </a:rPr>
              <a:t>Family Stabilization Services</a:t>
            </a:r>
          </a:p>
          <a:p>
            <a:pPr defTabSz="685800">
              <a:spcBef>
                <a:spcPct val="20000"/>
              </a:spcBef>
            </a:pPr>
            <a:r>
              <a:rPr lang="en-US" altLang="en-US" sz="2200" dirty="0">
                <a:solidFill>
                  <a:srgbClr val="000000"/>
                </a:solidFill>
                <a:latin typeface="Century Gothic" panose="020B0502020202020204" pitchFamily="34" charset="0"/>
                <a:cs typeface="Tahoma" pitchFamily="34" charset="0"/>
              </a:rPr>
              <a:t>Employment Services</a:t>
            </a:r>
          </a:p>
          <a:p>
            <a:pPr defTabSz="685800">
              <a:spcBef>
                <a:spcPct val="20000"/>
              </a:spcBef>
            </a:pPr>
            <a:r>
              <a:rPr lang="en-US" altLang="en-US" sz="2200" dirty="0">
                <a:solidFill>
                  <a:srgbClr val="000000"/>
                </a:solidFill>
                <a:latin typeface="Century Gothic" panose="020B0502020202020204" pitchFamily="34" charset="0"/>
                <a:cs typeface="Tahoma" pitchFamily="34" charset="0"/>
              </a:rPr>
              <a:t>Transportation</a:t>
            </a:r>
          </a:p>
          <a:p>
            <a:pPr defTabSz="685800">
              <a:spcBef>
                <a:spcPct val="20000"/>
              </a:spcBef>
            </a:pPr>
            <a:r>
              <a:rPr lang="en-US" altLang="en-US" sz="2100" dirty="0">
                <a:solidFill>
                  <a:srgbClr val="000000"/>
                </a:solidFill>
                <a:latin typeface="Century Gothic" panose="020B0502020202020204" pitchFamily="34" charset="0"/>
                <a:cs typeface="Tahoma" pitchFamily="34" charset="0"/>
              </a:rPr>
              <a:t>Child Care</a:t>
            </a:r>
          </a:p>
          <a:p>
            <a:pPr defTabSz="685800">
              <a:spcBef>
                <a:spcPct val="20000"/>
              </a:spcBef>
            </a:pPr>
            <a:r>
              <a:rPr lang="en-US" altLang="en-US" sz="2100" dirty="0">
                <a:solidFill>
                  <a:srgbClr val="000000"/>
                </a:solidFill>
                <a:latin typeface="Century Gothic" panose="020B0502020202020204" pitchFamily="34" charset="0"/>
                <a:cs typeface="Tahoma" pitchFamily="34" charset="0"/>
              </a:rPr>
              <a:t>Diaper Payments</a:t>
            </a:r>
          </a:p>
          <a:p>
            <a:pPr defTabSz="685800">
              <a:spcBef>
                <a:spcPct val="20000"/>
              </a:spcBef>
            </a:pPr>
            <a:r>
              <a:rPr lang="en-US" sz="2200" dirty="0">
                <a:latin typeface="Century Gothic" panose="020B0502020202020204" pitchFamily="34" charset="0"/>
              </a:rPr>
              <a:t>Ancillary/Work-Related Expenses</a:t>
            </a:r>
          </a:p>
          <a:p>
            <a:pPr lvl="1" defTabSz="685800">
              <a:spcBef>
                <a:spcPct val="20000"/>
              </a:spcBef>
            </a:pPr>
            <a:r>
              <a:rPr lang="en-US" sz="2000" dirty="0">
                <a:latin typeface="Century Gothic" panose="020B0502020202020204" pitchFamily="34" charset="0"/>
              </a:rPr>
              <a:t>Books</a:t>
            </a:r>
          </a:p>
          <a:p>
            <a:pPr lvl="1" defTabSz="685800">
              <a:spcBef>
                <a:spcPct val="20000"/>
              </a:spcBef>
            </a:pPr>
            <a:r>
              <a:rPr lang="en-US" sz="2000" dirty="0">
                <a:latin typeface="Century Gothic" panose="020B0502020202020204" pitchFamily="34" charset="0"/>
              </a:rPr>
              <a:t>Supplies</a:t>
            </a:r>
          </a:p>
          <a:p>
            <a:pPr lvl="1" defTabSz="685800">
              <a:spcBef>
                <a:spcPct val="20000"/>
              </a:spcBef>
            </a:pPr>
            <a:r>
              <a:rPr lang="en-US" sz="2000" dirty="0">
                <a:latin typeface="Century Gothic" panose="020B0502020202020204" pitchFamily="34" charset="0"/>
              </a:rPr>
              <a:t>Fees</a:t>
            </a:r>
          </a:p>
          <a:p>
            <a:pPr lvl="1" defTabSz="685800">
              <a:spcBef>
                <a:spcPct val="20000"/>
              </a:spcBef>
            </a:pPr>
            <a:r>
              <a:rPr lang="en-US" sz="2000" dirty="0">
                <a:latin typeface="Century Gothic" panose="020B0502020202020204" pitchFamily="34" charset="0"/>
              </a:rPr>
              <a:t>Clothing/Uniforms</a:t>
            </a:r>
          </a:p>
          <a:p>
            <a:pPr defTabSz="685800">
              <a:spcBef>
                <a:spcPct val="20000"/>
              </a:spcBef>
            </a:pPr>
            <a:r>
              <a:rPr lang="en-US" altLang="en-US" sz="2200" dirty="0">
                <a:solidFill>
                  <a:srgbClr val="000000"/>
                </a:solidFill>
                <a:latin typeface="Century Gothic" panose="020B0502020202020204" pitchFamily="34" charset="0"/>
                <a:cs typeface="Tahoma" pitchFamily="34" charset="0"/>
              </a:rPr>
              <a:t>Vocational Education/Training</a:t>
            </a:r>
          </a:p>
          <a:p>
            <a:pPr defTabSz="685800">
              <a:spcBef>
                <a:spcPct val="20000"/>
              </a:spcBef>
            </a:pPr>
            <a:r>
              <a:rPr lang="en-US" altLang="en-US" sz="2200" dirty="0">
                <a:solidFill>
                  <a:srgbClr val="000000"/>
                </a:solidFill>
                <a:latin typeface="Century Gothic" panose="020B0502020202020204" pitchFamily="34" charset="0"/>
                <a:cs typeface="Tahoma" pitchFamily="34" charset="0"/>
              </a:rPr>
              <a:t>Specialized Supportive Services: Domestic Violence, Mental Health and Substance Use Disorder. </a:t>
            </a:r>
          </a:p>
          <a:p>
            <a:pPr marL="0" indent="0" defTabSz="685800">
              <a:spcBef>
                <a:spcPct val="20000"/>
              </a:spcBef>
              <a:buNone/>
            </a:pPr>
            <a:endParaRPr lang="en-US" altLang="en-US" sz="2200" dirty="0">
              <a:solidFill>
                <a:srgbClr val="000000"/>
              </a:solidFill>
              <a:latin typeface="Century Gothic" panose="020B0502020202020204" pitchFamily="34" charset="0"/>
              <a:cs typeface="Tahoma" pitchFamily="34" charset="0"/>
            </a:endParaRPr>
          </a:p>
          <a:p>
            <a:pPr marL="0" indent="0" defTabSz="685800">
              <a:spcBef>
                <a:spcPct val="20000"/>
              </a:spcBef>
              <a:buNone/>
            </a:pPr>
            <a:r>
              <a:rPr lang="en-US" altLang="en-US" sz="2200" dirty="0">
                <a:solidFill>
                  <a:srgbClr val="000000"/>
                </a:solidFill>
                <a:latin typeface="Century Gothic" panose="020B0502020202020204" pitchFamily="34" charset="0"/>
                <a:cs typeface="Tahoma" pitchFamily="34" charset="0"/>
              </a:rPr>
              <a:t>Participants are automatically enrolled in the program when CalWORKs is approved.</a:t>
            </a:r>
          </a:p>
        </p:txBody>
      </p:sp>
      <p:sp>
        <p:nvSpPr>
          <p:cNvPr id="4" name="Slide Number Placeholder 3">
            <a:extLst>
              <a:ext uri="{FF2B5EF4-FFF2-40B4-BE49-F238E27FC236}">
                <a16:creationId xmlns:a16="http://schemas.microsoft.com/office/drawing/2014/main" id="{58A984EF-2C2E-4314-970C-5A7088A645D4}"/>
              </a:ext>
            </a:extLst>
          </p:cNvPr>
          <p:cNvSpPr>
            <a:spLocks noGrp="1"/>
          </p:cNvSpPr>
          <p:nvPr>
            <p:ph type="sldNum" sz="quarter" idx="12"/>
          </p:nvPr>
        </p:nvSpPr>
        <p:spPr/>
        <p:txBody>
          <a:bodyPr/>
          <a:lstStyle/>
          <a:p>
            <a:fld id="{45ADDEAA-9FC5-4491-BB07-30389465DBCE}" type="slidenum">
              <a:rPr lang="en-US" smtClean="0"/>
              <a:t>12</a:t>
            </a:fld>
            <a:endParaRPr lang="en-US"/>
          </a:p>
        </p:txBody>
      </p:sp>
    </p:spTree>
    <p:extLst>
      <p:ext uri="{BB962C8B-B14F-4D97-AF65-F5344CB8AC3E}">
        <p14:creationId xmlns:p14="http://schemas.microsoft.com/office/powerpoint/2010/main" val="2097391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8B24F-DF71-4031-9B46-6835D3F0048E}"/>
              </a:ext>
            </a:extLst>
          </p:cNvPr>
          <p:cNvSpPr>
            <a:spLocks noGrp="1"/>
          </p:cNvSpPr>
          <p:nvPr>
            <p:ph type="title"/>
          </p:nvPr>
        </p:nvSpPr>
        <p:spPr>
          <a:xfrm>
            <a:off x="609599" y="609600"/>
            <a:ext cx="6347713" cy="762000"/>
          </a:xfrm>
        </p:spPr>
        <p:txBody>
          <a:bodyPr/>
          <a:lstStyle/>
          <a:p>
            <a:r>
              <a:rPr lang="en-US" b="1" dirty="0">
                <a:solidFill>
                  <a:srgbClr val="0070C0"/>
                </a:solidFill>
                <a:latin typeface="Century Gothic" panose="020B0502020202020204" pitchFamily="34" charset="0"/>
              </a:rPr>
              <a:t>Linkages Partnership</a:t>
            </a:r>
          </a:p>
        </p:txBody>
      </p:sp>
      <p:sp>
        <p:nvSpPr>
          <p:cNvPr id="4" name="Content Placeholder 3">
            <a:extLst>
              <a:ext uri="{FF2B5EF4-FFF2-40B4-BE49-F238E27FC236}">
                <a16:creationId xmlns:a16="http://schemas.microsoft.com/office/drawing/2014/main" id="{33F198AA-2FAF-40D5-AF45-0CE4894726C0}"/>
              </a:ext>
            </a:extLst>
          </p:cNvPr>
          <p:cNvSpPr>
            <a:spLocks noGrp="1"/>
          </p:cNvSpPr>
          <p:nvPr>
            <p:ph idx="1"/>
          </p:nvPr>
        </p:nvSpPr>
        <p:spPr>
          <a:xfrm>
            <a:off x="609598" y="1371600"/>
            <a:ext cx="6347714" cy="4683587"/>
          </a:xfrm>
        </p:spPr>
        <p:txBody>
          <a:bodyPr>
            <a:normAutofit fontScale="92500" lnSpcReduction="10000"/>
          </a:bodyPr>
          <a:lstStyle/>
          <a:p>
            <a:pPr marL="0" indent="0" algn="just">
              <a:buNone/>
            </a:pPr>
            <a:r>
              <a:rPr lang="en-US" altLang="en-US" b="1" dirty="0">
                <a:latin typeface="Century Gothic" panose="020B0502020202020204" pitchFamily="34" charset="0"/>
                <a:cs typeface="Arial" panose="020B0604020202020204" pitchFamily="34" charset="0"/>
              </a:rPr>
              <a:t>Linkages </a:t>
            </a:r>
            <a:r>
              <a:rPr lang="en-US" altLang="en-US" dirty="0">
                <a:latin typeface="Century Gothic" panose="020B0502020202020204" pitchFamily="34" charset="0"/>
                <a:cs typeface="Arial" panose="020B0604020202020204" pitchFamily="34" charset="0"/>
              </a:rPr>
              <a:t>is a service coordination partnership between the Department of Children and Family Services (DCFS) and the Department of Public Social Services (DPSS). It is designed to serve families through strategies that are part of case work practice, to address common barriers that limit parents’ ability to parent and their ability to work.  </a:t>
            </a:r>
          </a:p>
          <a:p>
            <a:pPr marL="0" indent="0">
              <a:buNone/>
            </a:pPr>
            <a:r>
              <a:rPr lang="en-US" altLang="en-US" dirty="0">
                <a:latin typeface="Century Gothic" panose="020B0502020202020204" pitchFamily="34" charset="0"/>
                <a:cs typeface="Arial" panose="020B0604020202020204" pitchFamily="34" charset="0"/>
              </a:rPr>
              <a:t>Linkages Goals are met through two efforts:</a:t>
            </a:r>
            <a:endParaRPr lang="en-US" altLang="en-US" dirty="0">
              <a:solidFill>
                <a:schemeClr val="tx1"/>
              </a:solidFill>
              <a:latin typeface="Century Gothic" panose="020B0502020202020204" pitchFamily="34" charset="0"/>
              <a:cs typeface="Arial" panose="020B0604020202020204" pitchFamily="34" charset="0"/>
            </a:endParaRPr>
          </a:p>
          <a:p>
            <a:pPr marL="0" indent="0" algn="just">
              <a:lnSpc>
                <a:spcPct val="90000"/>
              </a:lnSpc>
              <a:buNone/>
              <a:tabLst>
                <a:tab pos="288925" algn="l"/>
              </a:tabLst>
            </a:pPr>
            <a:r>
              <a:rPr lang="en-US" altLang="en-US" sz="1800" b="1" dirty="0">
                <a:solidFill>
                  <a:schemeClr val="tx1"/>
                </a:solidFill>
                <a:latin typeface="Century Gothic" panose="020B0502020202020204" pitchFamily="34" charset="0"/>
                <a:cs typeface="Arial" panose="020B0604020202020204" pitchFamily="34" charset="0"/>
              </a:rPr>
              <a:t>Prevention:</a:t>
            </a:r>
          </a:p>
          <a:p>
            <a:pPr marL="0" indent="0" algn="just">
              <a:lnSpc>
                <a:spcPct val="90000"/>
              </a:lnSpc>
              <a:buNone/>
              <a:tabLst>
                <a:tab pos="288925" algn="l"/>
              </a:tabLst>
            </a:pPr>
            <a:r>
              <a:rPr lang="en-US" altLang="en-US" sz="1800" dirty="0">
                <a:solidFill>
                  <a:schemeClr val="tx1"/>
                </a:solidFill>
                <a:latin typeface="Century Gothic" panose="020B0502020202020204" pitchFamily="34" charset="0"/>
                <a:cs typeface="Arial" panose="020B0604020202020204" pitchFamily="34" charset="0"/>
              </a:rPr>
              <a:t>Ensure DCFS families who are not currently connected to DPSS services, but could be, are provided an expedient method to access needed services.</a:t>
            </a:r>
          </a:p>
          <a:p>
            <a:pPr marL="0" indent="0" algn="just">
              <a:lnSpc>
                <a:spcPct val="90000"/>
              </a:lnSpc>
              <a:buNone/>
              <a:tabLst>
                <a:tab pos="508000" algn="l"/>
              </a:tabLst>
            </a:pPr>
            <a:r>
              <a:rPr lang="en-US" altLang="en-US" sz="1800" b="1" dirty="0">
                <a:solidFill>
                  <a:schemeClr val="tx1"/>
                </a:solidFill>
                <a:latin typeface="Century Gothic" panose="020B0502020202020204" pitchFamily="34" charset="0"/>
                <a:cs typeface="Arial" panose="020B0604020202020204" pitchFamily="34" charset="0"/>
              </a:rPr>
              <a:t>Intervention:</a:t>
            </a:r>
            <a:r>
              <a:rPr lang="en-US" altLang="en-US" sz="1800" dirty="0">
                <a:solidFill>
                  <a:schemeClr val="tx1"/>
                </a:solidFill>
                <a:latin typeface="Century Gothic" panose="020B0502020202020204" pitchFamily="34" charset="0"/>
                <a:cs typeface="Arial" panose="020B0604020202020204" pitchFamily="34" charset="0"/>
              </a:rPr>
              <a:t> </a:t>
            </a:r>
          </a:p>
          <a:p>
            <a:pPr algn="just">
              <a:lnSpc>
                <a:spcPct val="90000"/>
              </a:lnSpc>
              <a:tabLst>
                <a:tab pos="508000" algn="l"/>
              </a:tabLst>
            </a:pPr>
            <a:r>
              <a:rPr lang="en-US" altLang="en-US" sz="1800" dirty="0">
                <a:solidFill>
                  <a:schemeClr val="tx1"/>
                </a:solidFill>
                <a:latin typeface="Century Gothic" panose="020B0502020202020204" pitchFamily="34" charset="0"/>
                <a:cs typeface="Arial" panose="020B0604020202020204" pitchFamily="34" charset="0"/>
              </a:rPr>
              <a:t>Ensure families involved in both DCFS and DPSS maximize available services/resources; and</a:t>
            </a:r>
          </a:p>
          <a:p>
            <a:pPr algn="just">
              <a:lnSpc>
                <a:spcPct val="90000"/>
              </a:lnSpc>
              <a:tabLst>
                <a:tab pos="508000" algn="l"/>
              </a:tabLst>
            </a:pPr>
            <a:r>
              <a:rPr lang="en-US" altLang="en-US" sz="1800" dirty="0">
                <a:solidFill>
                  <a:schemeClr val="tx1"/>
                </a:solidFill>
                <a:latin typeface="Century Gothic" panose="020B0502020202020204" pitchFamily="34" charset="0"/>
                <a:cs typeface="Arial" panose="020B0604020202020204" pitchFamily="34" charset="0"/>
              </a:rPr>
              <a:t>Engage in coordinated case planning to help parents provide a safe and stable home for their children while working toward economic self-sufficiency. </a:t>
            </a:r>
          </a:p>
          <a:p>
            <a:endParaRPr lang="en-US" dirty="0"/>
          </a:p>
        </p:txBody>
      </p:sp>
      <p:sp>
        <p:nvSpPr>
          <p:cNvPr id="3" name="Slide Number Placeholder 2">
            <a:extLst>
              <a:ext uri="{FF2B5EF4-FFF2-40B4-BE49-F238E27FC236}">
                <a16:creationId xmlns:a16="http://schemas.microsoft.com/office/drawing/2014/main" id="{8D875B5A-401D-4625-9179-423352BB1F43}"/>
              </a:ext>
            </a:extLst>
          </p:cNvPr>
          <p:cNvSpPr>
            <a:spLocks noGrp="1"/>
          </p:cNvSpPr>
          <p:nvPr>
            <p:ph type="sldNum" sz="quarter" idx="12"/>
          </p:nvPr>
        </p:nvSpPr>
        <p:spPr/>
        <p:txBody>
          <a:bodyPr/>
          <a:lstStyle/>
          <a:p>
            <a:fld id="{45ADDEAA-9FC5-4491-BB07-30389465DBCE}" type="slidenum">
              <a:rPr lang="en-US" smtClean="0"/>
              <a:t>13</a:t>
            </a:fld>
            <a:endParaRPr lang="en-US"/>
          </a:p>
        </p:txBody>
      </p:sp>
    </p:spTree>
    <p:extLst>
      <p:ext uri="{BB962C8B-B14F-4D97-AF65-F5344CB8AC3E}">
        <p14:creationId xmlns:p14="http://schemas.microsoft.com/office/powerpoint/2010/main" val="2784134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BD84E-6AD5-4981-8C60-5CC454DEEFDF}"/>
              </a:ext>
            </a:extLst>
          </p:cNvPr>
          <p:cNvSpPr>
            <a:spLocks noGrp="1"/>
          </p:cNvSpPr>
          <p:nvPr>
            <p:ph type="title"/>
          </p:nvPr>
        </p:nvSpPr>
        <p:spPr/>
        <p:txBody>
          <a:bodyPr/>
          <a:lstStyle/>
          <a:p>
            <a:r>
              <a:rPr lang="en-US" b="1" dirty="0">
                <a:solidFill>
                  <a:srgbClr val="0070C0"/>
                </a:solidFill>
                <a:latin typeface="Century Gothic" panose="020B0502020202020204" pitchFamily="34" charset="0"/>
              </a:rPr>
              <a:t>What does Linkages mean for families?</a:t>
            </a:r>
          </a:p>
        </p:txBody>
      </p:sp>
      <p:sp>
        <p:nvSpPr>
          <p:cNvPr id="3" name="Content Placeholder 2">
            <a:extLst>
              <a:ext uri="{FF2B5EF4-FFF2-40B4-BE49-F238E27FC236}">
                <a16:creationId xmlns:a16="http://schemas.microsoft.com/office/drawing/2014/main" id="{F9F8CBA9-29AD-48DF-A4A4-9600E8258FA0}"/>
              </a:ext>
            </a:extLst>
          </p:cNvPr>
          <p:cNvSpPr>
            <a:spLocks noGrp="1"/>
          </p:cNvSpPr>
          <p:nvPr>
            <p:ph sz="half" idx="1"/>
          </p:nvPr>
        </p:nvSpPr>
        <p:spPr>
          <a:xfrm>
            <a:off x="639192" y="2362200"/>
            <a:ext cx="4009008" cy="3325811"/>
          </a:xfrm>
        </p:spPr>
        <p:txBody>
          <a:bodyPr/>
          <a:lstStyle/>
          <a:p>
            <a:r>
              <a:rPr lang="en-US" dirty="0"/>
              <a:t>More resources available to strengthen family functioning</a:t>
            </a:r>
          </a:p>
          <a:p>
            <a:r>
              <a:rPr lang="en-US" dirty="0"/>
              <a:t>Children can safely remain at home </a:t>
            </a:r>
          </a:p>
          <a:p>
            <a:r>
              <a:rPr lang="en-US" dirty="0"/>
              <a:t>More engagement of fathers in family system</a:t>
            </a:r>
          </a:p>
          <a:p>
            <a:r>
              <a:rPr lang="en-US" dirty="0"/>
              <a:t>Fewer conflicting time-frames &amp; expectations on dual case plans</a:t>
            </a:r>
          </a:p>
        </p:txBody>
      </p:sp>
      <p:pic>
        <p:nvPicPr>
          <p:cNvPr id="7" name="Content Placeholder 6" descr="http://t2.gstatic.com/images?q=tbn:ANd9GcQP1MyCzDXTSmUGVrdWrgFSqJBHLGoB9833rknHsedIndNdE1t1iO6j28c">
            <a:extLst>
              <a:ext uri="{FF2B5EF4-FFF2-40B4-BE49-F238E27FC236}">
                <a16:creationId xmlns:a16="http://schemas.microsoft.com/office/drawing/2014/main" id="{438C714E-41CA-42AB-B157-57EF381BC332}"/>
              </a:ext>
            </a:extLst>
          </p:cNvPr>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334000" y="2895600"/>
            <a:ext cx="2311400" cy="1681956"/>
          </a:xfrm>
          <a:prstGeom prst="rect">
            <a:avLst/>
          </a:prstGeom>
          <a:noFill/>
          <a:ln>
            <a:noFill/>
          </a:ln>
        </p:spPr>
      </p:pic>
      <p:sp>
        <p:nvSpPr>
          <p:cNvPr id="4" name="Slide Number Placeholder 3">
            <a:extLst>
              <a:ext uri="{FF2B5EF4-FFF2-40B4-BE49-F238E27FC236}">
                <a16:creationId xmlns:a16="http://schemas.microsoft.com/office/drawing/2014/main" id="{F327C72D-7681-4FFB-9E94-6A3755FC73AE}"/>
              </a:ext>
            </a:extLst>
          </p:cNvPr>
          <p:cNvSpPr>
            <a:spLocks noGrp="1"/>
          </p:cNvSpPr>
          <p:nvPr>
            <p:ph type="sldNum" sz="quarter" idx="12"/>
          </p:nvPr>
        </p:nvSpPr>
        <p:spPr/>
        <p:txBody>
          <a:bodyPr/>
          <a:lstStyle/>
          <a:p>
            <a:fld id="{45ADDEAA-9FC5-4491-BB07-30389465DBCE}" type="slidenum">
              <a:rPr lang="en-US" smtClean="0"/>
              <a:t>14</a:t>
            </a:fld>
            <a:endParaRPr lang="en-US"/>
          </a:p>
        </p:txBody>
      </p:sp>
    </p:spTree>
    <p:extLst>
      <p:ext uri="{BB962C8B-B14F-4D97-AF65-F5344CB8AC3E}">
        <p14:creationId xmlns:p14="http://schemas.microsoft.com/office/powerpoint/2010/main" val="111253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B3A81-D0CC-4A00-B396-F8F55A851943}"/>
              </a:ext>
            </a:extLst>
          </p:cNvPr>
          <p:cNvSpPr>
            <a:spLocks noGrp="1"/>
          </p:cNvSpPr>
          <p:nvPr>
            <p:ph type="title"/>
          </p:nvPr>
        </p:nvSpPr>
        <p:spPr>
          <a:xfrm>
            <a:off x="762000" y="762000"/>
            <a:ext cx="6347713" cy="838200"/>
          </a:xfrm>
        </p:spPr>
        <p:txBody>
          <a:bodyPr/>
          <a:lstStyle/>
          <a:p>
            <a:r>
              <a:rPr lang="en-US" b="1" dirty="0">
                <a:solidFill>
                  <a:srgbClr val="0070C0"/>
                </a:solidFill>
                <a:latin typeface="Century Gothic" panose="020B0502020202020204" pitchFamily="34" charset="0"/>
              </a:rPr>
              <a:t>Linkages Protocols</a:t>
            </a:r>
          </a:p>
        </p:txBody>
      </p:sp>
      <p:sp>
        <p:nvSpPr>
          <p:cNvPr id="3" name="Content Placeholder 2">
            <a:extLst>
              <a:ext uri="{FF2B5EF4-FFF2-40B4-BE49-F238E27FC236}">
                <a16:creationId xmlns:a16="http://schemas.microsoft.com/office/drawing/2014/main" id="{A6A834A7-5402-4323-A4C0-33BD2FC18CE2}"/>
              </a:ext>
            </a:extLst>
          </p:cNvPr>
          <p:cNvSpPr>
            <a:spLocks noGrp="1"/>
          </p:cNvSpPr>
          <p:nvPr>
            <p:ph idx="1"/>
          </p:nvPr>
        </p:nvSpPr>
        <p:spPr>
          <a:xfrm>
            <a:off x="609599" y="1981200"/>
            <a:ext cx="6347714" cy="3921587"/>
          </a:xfrm>
        </p:spPr>
        <p:txBody>
          <a:bodyPr/>
          <a:lstStyle/>
          <a:p>
            <a:pPr eaLnBrk="1" hangingPunct="1">
              <a:lnSpc>
                <a:spcPct val="80000"/>
              </a:lnSpc>
              <a:spcAft>
                <a:spcPct val="20000"/>
              </a:spcAft>
              <a:buFont typeface="Wingdings" panose="05000000000000000000" pitchFamily="2" charset="2"/>
              <a:buChar char="v"/>
            </a:pPr>
            <a:r>
              <a:rPr lang="en-US" sz="1800" dirty="0"/>
              <a:t>Collocated Linkages GAIN Social Worker (LGSW): attends ‘priority’ Child and Family Team (CFT)  meetings and provides ongoing case consultations.</a:t>
            </a:r>
          </a:p>
          <a:p>
            <a:pPr eaLnBrk="1" hangingPunct="1">
              <a:lnSpc>
                <a:spcPct val="80000"/>
              </a:lnSpc>
              <a:spcAft>
                <a:spcPct val="20000"/>
              </a:spcAft>
              <a:buFont typeface="Wingdings" panose="05000000000000000000" pitchFamily="2" charset="2"/>
              <a:buChar char="v"/>
            </a:pPr>
            <a:r>
              <a:rPr lang="en-US" sz="1800" dirty="0"/>
              <a:t>DCFS 5122 Screening Tool: CSW screens families for potential eligibility for CalWORKs/General Relief.</a:t>
            </a:r>
          </a:p>
          <a:p>
            <a:pPr>
              <a:lnSpc>
                <a:spcPct val="80000"/>
              </a:lnSpc>
              <a:spcAft>
                <a:spcPct val="20000"/>
              </a:spcAft>
              <a:buFont typeface="Wingdings" panose="05000000000000000000" pitchFamily="2" charset="2"/>
              <a:buChar char="v"/>
            </a:pPr>
            <a:r>
              <a:rPr lang="en-US" dirty="0"/>
              <a:t>Family Preservation: service </a:t>
            </a:r>
            <a:r>
              <a:rPr lang="en-US" sz="1800" dirty="0"/>
              <a:t>coordination for CalWORKs families with a DCFS case plan.</a:t>
            </a:r>
          </a:p>
          <a:p>
            <a:pPr>
              <a:lnSpc>
                <a:spcPct val="80000"/>
              </a:lnSpc>
              <a:spcAft>
                <a:spcPct val="20000"/>
              </a:spcAft>
              <a:buFont typeface="Wingdings" panose="05000000000000000000" pitchFamily="2" charset="2"/>
              <a:buChar char="v"/>
            </a:pPr>
            <a:r>
              <a:rPr lang="en-US" dirty="0"/>
              <a:t>Family Reunification: service </a:t>
            </a:r>
            <a:r>
              <a:rPr lang="en-US" sz="1800" dirty="0"/>
              <a:t>coordination for families with a DCFS case plan where the parent was on CalWORKs when the children were removed.</a:t>
            </a:r>
          </a:p>
          <a:p>
            <a:pPr>
              <a:lnSpc>
                <a:spcPct val="80000"/>
              </a:lnSpc>
              <a:spcAft>
                <a:spcPct val="20000"/>
              </a:spcAft>
              <a:buFont typeface="Wingdings" panose="05000000000000000000" pitchFamily="2" charset="2"/>
              <a:buChar char="v"/>
            </a:pPr>
            <a:r>
              <a:rPr lang="en-US" dirty="0"/>
              <a:t>Homeless/Sanction Outreach: </a:t>
            </a:r>
            <a:r>
              <a:rPr lang="en-US" sz="1800" dirty="0"/>
              <a:t>service coordination for CalWORKs families with a DCFS Family Maintenance case plan. </a:t>
            </a:r>
            <a:endParaRPr lang="en-US" sz="2000" dirty="0"/>
          </a:p>
          <a:p>
            <a:endParaRPr lang="en-US" dirty="0"/>
          </a:p>
        </p:txBody>
      </p:sp>
      <p:sp>
        <p:nvSpPr>
          <p:cNvPr id="4" name="Slide Number Placeholder 3">
            <a:extLst>
              <a:ext uri="{FF2B5EF4-FFF2-40B4-BE49-F238E27FC236}">
                <a16:creationId xmlns:a16="http://schemas.microsoft.com/office/drawing/2014/main" id="{2243F0A0-E882-4C9F-AC63-AB2599ADAB60}"/>
              </a:ext>
            </a:extLst>
          </p:cNvPr>
          <p:cNvSpPr>
            <a:spLocks noGrp="1"/>
          </p:cNvSpPr>
          <p:nvPr>
            <p:ph type="sldNum" sz="quarter" idx="12"/>
          </p:nvPr>
        </p:nvSpPr>
        <p:spPr/>
        <p:txBody>
          <a:bodyPr/>
          <a:lstStyle/>
          <a:p>
            <a:fld id="{45ADDEAA-9FC5-4491-BB07-30389465DBCE}" type="slidenum">
              <a:rPr lang="en-US" smtClean="0"/>
              <a:t>15</a:t>
            </a:fld>
            <a:endParaRPr lang="en-US"/>
          </a:p>
        </p:txBody>
      </p:sp>
    </p:spTree>
    <p:extLst>
      <p:ext uri="{BB962C8B-B14F-4D97-AF65-F5344CB8AC3E}">
        <p14:creationId xmlns:p14="http://schemas.microsoft.com/office/powerpoint/2010/main" val="3887807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37C4-B1AB-494A-843E-0237B4D71BC0}"/>
              </a:ext>
            </a:extLst>
          </p:cNvPr>
          <p:cNvSpPr>
            <a:spLocks noGrp="1"/>
          </p:cNvSpPr>
          <p:nvPr>
            <p:ph type="title"/>
          </p:nvPr>
        </p:nvSpPr>
        <p:spPr>
          <a:xfrm>
            <a:off x="533400" y="685800"/>
            <a:ext cx="6477001" cy="990600"/>
          </a:xfrm>
        </p:spPr>
        <p:txBody>
          <a:bodyPr>
            <a:normAutofit/>
          </a:bodyPr>
          <a:lstStyle/>
          <a:p>
            <a:pPr algn="ctr"/>
            <a:r>
              <a:rPr lang="en-US" sz="4800" b="1" dirty="0">
                <a:solidFill>
                  <a:srgbClr val="0070C0"/>
                </a:solidFill>
                <a:latin typeface="Century Gothic" panose="020B0502020202020204" pitchFamily="34" charset="0"/>
              </a:rPr>
              <a:t>Questions?</a:t>
            </a:r>
          </a:p>
        </p:txBody>
      </p:sp>
      <p:pic>
        <p:nvPicPr>
          <p:cNvPr id="4" name="Picture 2" descr="C:\Users\e423713\AppData\Local\Microsoft\Windows\Temporary Internet Files\Content.IE5\9PRCQKDG\MC900434411[1].wmf">
            <a:extLst>
              <a:ext uri="{FF2B5EF4-FFF2-40B4-BE49-F238E27FC236}">
                <a16:creationId xmlns:a16="http://schemas.microsoft.com/office/drawing/2014/main" id="{16B9A1BE-021D-4365-A046-72AFE1BEF48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9400" y="2286000"/>
            <a:ext cx="1905000" cy="1983329"/>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5F26F811-6796-4E5C-AF8A-427D55CB7FD7}"/>
              </a:ext>
            </a:extLst>
          </p:cNvPr>
          <p:cNvSpPr>
            <a:spLocks noGrp="1"/>
          </p:cNvSpPr>
          <p:nvPr>
            <p:ph type="sldNum" sz="quarter" idx="12"/>
          </p:nvPr>
        </p:nvSpPr>
        <p:spPr/>
        <p:txBody>
          <a:bodyPr/>
          <a:lstStyle/>
          <a:p>
            <a:fld id="{45ADDEAA-9FC5-4491-BB07-30389465DBCE}" type="slidenum">
              <a:rPr lang="en-US" smtClean="0"/>
              <a:t>16</a:t>
            </a:fld>
            <a:endParaRPr lang="en-US"/>
          </a:p>
        </p:txBody>
      </p:sp>
    </p:spTree>
    <p:extLst>
      <p:ext uri="{BB962C8B-B14F-4D97-AF65-F5344CB8AC3E}">
        <p14:creationId xmlns:p14="http://schemas.microsoft.com/office/powerpoint/2010/main" val="3123026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19">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A14733-AA53-4D15-945C-E117E24A68C5}"/>
              </a:ext>
            </a:extLst>
          </p:cNvPr>
          <p:cNvSpPr>
            <a:spLocks noGrp="1"/>
          </p:cNvSpPr>
          <p:nvPr>
            <p:ph type="title"/>
          </p:nvPr>
        </p:nvSpPr>
        <p:spPr>
          <a:xfrm>
            <a:off x="650052" y="533400"/>
            <a:ext cx="7133430" cy="762000"/>
          </a:xfrm>
        </p:spPr>
        <p:txBody>
          <a:bodyPr>
            <a:normAutofit/>
          </a:bodyPr>
          <a:lstStyle/>
          <a:p>
            <a:r>
              <a:rPr lang="en-US" b="1" dirty="0">
                <a:solidFill>
                  <a:srgbClr val="0070C0"/>
                </a:solidFill>
                <a:latin typeface="Century Gothic" panose="020B0502020202020204" pitchFamily="34" charset="0"/>
              </a:rPr>
              <a:t>Linkages Central Support Team</a:t>
            </a:r>
          </a:p>
        </p:txBody>
      </p:sp>
      <p:sp>
        <p:nvSpPr>
          <p:cNvPr id="22" name="Isosceles Triangle 21">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6" name="Straight Connector 25">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7" name="Content Placeholder 2">
            <a:extLst>
              <a:ext uri="{FF2B5EF4-FFF2-40B4-BE49-F238E27FC236}">
                <a16:creationId xmlns:a16="http://schemas.microsoft.com/office/drawing/2014/main" id="{DA75B2CF-A130-4B70-8B6A-E7CB01E59DFE}"/>
              </a:ext>
            </a:extLst>
          </p:cNvPr>
          <p:cNvSpPr>
            <a:spLocks noGrp="1"/>
          </p:cNvSpPr>
          <p:nvPr>
            <p:ph idx="1"/>
          </p:nvPr>
        </p:nvSpPr>
        <p:spPr>
          <a:xfrm>
            <a:off x="792162" y="1297259"/>
            <a:ext cx="6353174" cy="5105400"/>
          </a:xfrm>
        </p:spPr>
        <p:txBody>
          <a:bodyPr>
            <a:normAutofit/>
          </a:bodyPr>
          <a:lstStyle/>
          <a:p>
            <a:r>
              <a:rPr lang="en-US" dirty="0">
                <a:latin typeface="Century Gothic" panose="020B0502020202020204" pitchFamily="34" charset="0"/>
              </a:rPr>
              <a:t>David Yada, CSA I, DCFS Linkages Coordinator</a:t>
            </a:r>
          </a:p>
          <a:p>
            <a:pPr lvl="1"/>
            <a:r>
              <a:rPr lang="en-US" dirty="0">
                <a:latin typeface="Century Gothic" panose="020B0502020202020204" pitchFamily="34" charset="0"/>
              </a:rPr>
              <a:t>(213) 264-9230</a:t>
            </a:r>
          </a:p>
          <a:p>
            <a:pPr lvl="1"/>
            <a:r>
              <a:rPr lang="en-US" dirty="0">
                <a:solidFill>
                  <a:schemeClr val="tx1"/>
                </a:solidFill>
                <a:latin typeface="Century Gothic" panose="020B0502020202020204" pitchFamily="34" charset="0"/>
                <a:hlinkClick r:id="rId2">
                  <a:extLst>
                    <a:ext uri="{A12FA001-AC4F-418D-AE19-62706E023703}">
                      <ahyp:hlinkClr xmlns:ahyp="http://schemas.microsoft.com/office/drawing/2018/hyperlinkcolor" val="tx"/>
                    </a:ext>
                  </a:extLst>
                </a:hlinkClick>
              </a:rPr>
              <a:t>Yadad@dcfs.lacounty.gov</a:t>
            </a:r>
            <a:endParaRPr lang="en-US" dirty="0">
              <a:latin typeface="Century Gothic" panose="020B0502020202020204" pitchFamily="34" charset="0"/>
            </a:endParaRPr>
          </a:p>
          <a:p>
            <a:r>
              <a:rPr lang="en-US" dirty="0">
                <a:latin typeface="Century Gothic" panose="020B0502020202020204" pitchFamily="34" charset="0"/>
              </a:rPr>
              <a:t>Gloria Rojas-Jakini, HSA I, DPSS Linkages Coordinator</a:t>
            </a:r>
          </a:p>
          <a:p>
            <a:pPr lvl="1"/>
            <a:r>
              <a:rPr lang="en-US" dirty="0">
                <a:latin typeface="Century Gothic" panose="020B0502020202020204" pitchFamily="34" charset="0"/>
              </a:rPr>
              <a:t>(562) 908-8448</a:t>
            </a:r>
          </a:p>
          <a:p>
            <a:pPr lvl="1"/>
            <a:r>
              <a:rPr lang="en-US" dirty="0">
                <a:solidFill>
                  <a:schemeClr val="tx1"/>
                </a:solidFill>
                <a:latin typeface="Century Gothic" panose="020B0502020202020204" pitchFamily="34" charset="0"/>
                <a:hlinkClick r:id="rId3">
                  <a:extLst>
                    <a:ext uri="{A12FA001-AC4F-418D-AE19-62706E023703}">
                      <ahyp:hlinkClr xmlns:ahyp="http://schemas.microsoft.com/office/drawing/2018/hyperlinkcolor" val="tx"/>
                    </a:ext>
                  </a:extLst>
                </a:hlinkClick>
              </a:rPr>
              <a:t>GloriaRojas-Jakini@dpss.lacounty.gov</a:t>
            </a:r>
            <a:endParaRPr lang="en-US" dirty="0">
              <a:solidFill>
                <a:schemeClr val="tx1"/>
              </a:solidFill>
              <a:latin typeface="Century Gothic" panose="020B0502020202020204" pitchFamily="34" charset="0"/>
            </a:endParaRPr>
          </a:p>
          <a:p>
            <a:r>
              <a:rPr lang="en-US" dirty="0">
                <a:latin typeface="Century Gothic" panose="020B0502020202020204" pitchFamily="34" charset="0"/>
              </a:rPr>
              <a:t>Hilda Sanchez, GSS, Linkages Support Supervisor</a:t>
            </a:r>
          </a:p>
          <a:p>
            <a:pPr lvl="1"/>
            <a:r>
              <a:rPr lang="en-US" dirty="0">
                <a:latin typeface="Century Gothic" panose="020B0502020202020204" pitchFamily="34" charset="0"/>
              </a:rPr>
              <a:t>(562) 908-8449</a:t>
            </a:r>
          </a:p>
          <a:p>
            <a:pPr lvl="1"/>
            <a:r>
              <a:rPr lang="en-US" dirty="0">
                <a:solidFill>
                  <a:schemeClr val="tx1"/>
                </a:solidFill>
                <a:latin typeface="Century Gothic" panose="020B0502020202020204" pitchFamily="34" charset="0"/>
                <a:hlinkClick r:id="rId4">
                  <a:extLst>
                    <a:ext uri="{A12FA001-AC4F-418D-AE19-62706E023703}">
                      <ahyp:hlinkClr xmlns:ahyp="http://schemas.microsoft.com/office/drawing/2018/hyperlinkcolor" val="tx"/>
                    </a:ext>
                  </a:extLst>
                </a:hlinkClick>
              </a:rPr>
              <a:t>HildaSanchez@dpss.lacounty.gov</a:t>
            </a:r>
            <a:endParaRPr lang="en-US" dirty="0">
              <a:solidFill>
                <a:schemeClr val="tx1"/>
              </a:solidFill>
              <a:latin typeface="Century Gothic" panose="020B0502020202020204" pitchFamily="34" charset="0"/>
            </a:endParaRPr>
          </a:p>
          <a:p>
            <a:r>
              <a:rPr lang="en-US" dirty="0">
                <a:latin typeface="Century Gothic" panose="020B0502020202020204" pitchFamily="34" charset="0"/>
              </a:rPr>
              <a:t>Brent Ellis, HSA I, DPSS Linkages Line Manager</a:t>
            </a:r>
          </a:p>
          <a:p>
            <a:pPr lvl="1"/>
            <a:r>
              <a:rPr lang="en-US" dirty="0">
                <a:latin typeface="Century Gothic" panose="020B0502020202020204" pitchFamily="34" charset="0"/>
              </a:rPr>
              <a:t>(626) 313-5326</a:t>
            </a:r>
          </a:p>
          <a:p>
            <a:pPr lvl="1"/>
            <a:r>
              <a:rPr lang="en-US" dirty="0">
                <a:solidFill>
                  <a:schemeClr val="tx1"/>
                </a:solidFill>
                <a:latin typeface="Century Gothic" panose="020B0502020202020204" pitchFamily="34" charset="0"/>
                <a:hlinkClick r:id="rId5">
                  <a:extLst>
                    <a:ext uri="{A12FA001-AC4F-418D-AE19-62706E023703}">
                      <ahyp:hlinkClr xmlns:ahyp="http://schemas.microsoft.com/office/drawing/2018/hyperlinkcolor" val="tx"/>
                    </a:ext>
                  </a:extLst>
                </a:hlinkClick>
              </a:rPr>
              <a:t>BrentEllis@dpss.lacounty.gov</a:t>
            </a:r>
            <a:endParaRPr lang="en-US" dirty="0">
              <a:solidFill>
                <a:schemeClr val="tx1"/>
              </a:solidFill>
              <a:latin typeface="Century Gothic" panose="020B0502020202020204" pitchFamily="34" charset="0"/>
            </a:endParaRPr>
          </a:p>
          <a:p>
            <a:pPr lvl="1"/>
            <a:endParaRPr lang="en-US" dirty="0">
              <a:latin typeface="Century Gothic" panose="020B0502020202020204" pitchFamily="34" charset="0"/>
            </a:endParaRPr>
          </a:p>
          <a:p>
            <a:endParaRPr lang="en-US" dirty="0"/>
          </a:p>
        </p:txBody>
      </p:sp>
      <p:sp>
        <p:nvSpPr>
          <p:cNvPr id="30"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Slide Number Placeholder 2">
            <a:extLst>
              <a:ext uri="{FF2B5EF4-FFF2-40B4-BE49-F238E27FC236}">
                <a16:creationId xmlns:a16="http://schemas.microsoft.com/office/drawing/2014/main" id="{D7DECF2B-8811-4E61-AE62-7D62764AE169}"/>
              </a:ext>
            </a:extLst>
          </p:cNvPr>
          <p:cNvSpPr>
            <a:spLocks noGrp="1"/>
          </p:cNvSpPr>
          <p:nvPr>
            <p:ph type="sldNum" sz="quarter" idx="12"/>
          </p:nvPr>
        </p:nvSpPr>
        <p:spPr/>
        <p:txBody>
          <a:bodyPr/>
          <a:lstStyle/>
          <a:p>
            <a:fld id="{45ADDEAA-9FC5-4491-BB07-30389465DBCE}" type="slidenum">
              <a:rPr lang="en-US" smtClean="0"/>
              <a:t>17</a:t>
            </a:fld>
            <a:endParaRPr lang="en-US"/>
          </a:p>
        </p:txBody>
      </p:sp>
    </p:spTree>
    <p:extLst>
      <p:ext uri="{BB962C8B-B14F-4D97-AF65-F5344CB8AC3E}">
        <p14:creationId xmlns:p14="http://schemas.microsoft.com/office/powerpoint/2010/main" val="458244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F8D48-8EDF-4300-B351-8AFCC89093D9}"/>
              </a:ext>
            </a:extLst>
          </p:cNvPr>
          <p:cNvSpPr>
            <a:spLocks noGrp="1"/>
          </p:cNvSpPr>
          <p:nvPr>
            <p:ph type="title"/>
          </p:nvPr>
        </p:nvSpPr>
        <p:spPr>
          <a:xfrm>
            <a:off x="914400" y="2768600"/>
            <a:ext cx="6347714" cy="1320800"/>
          </a:xfrm>
        </p:spPr>
        <p:txBody>
          <a:bodyPr>
            <a:normAutofit/>
          </a:bodyPr>
          <a:lstStyle/>
          <a:p>
            <a:pPr algn="ctr"/>
            <a:r>
              <a:rPr lang="en-US" sz="6000" b="1" dirty="0">
                <a:solidFill>
                  <a:srgbClr val="0070C0"/>
                </a:solidFill>
                <a:latin typeface="Century Gothic" panose="020B0502020202020204" pitchFamily="34" charset="0"/>
              </a:rPr>
              <a:t>Thank you!</a:t>
            </a:r>
          </a:p>
        </p:txBody>
      </p:sp>
      <p:sp>
        <p:nvSpPr>
          <p:cNvPr id="3" name="Slide Number Placeholder 2">
            <a:extLst>
              <a:ext uri="{FF2B5EF4-FFF2-40B4-BE49-F238E27FC236}">
                <a16:creationId xmlns:a16="http://schemas.microsoft.com/office/drawing/2014/main" id="{39E17913-7BEE-4C9D-AE0E-DB157B636C70}"/>
              </a:ext>
            </a:extLst>
          </p:cNvPr>
          <p:cNvSpPr>
            <a:spLocks noGrp="1"/>
          </p:cNvSpPr>
          <p:nvPr>
            <p:ph type="sldNum" sz="quarter" idx="12"/>
          </p:nvPr>
        </p:nvSpPr>
        <p:spPr/>
        <p:txBody>
          <a:bodyPr/>
          <a:lstStyle/>
          <a:p>
            <a:fld id="{45ADDEAA-9FC5-4491-BB07-30389465DBCE}" type="slidenum">
              <a:rPr lang="en-US" smtClean="0"/>
              <a:t>18</a:t>
            </a:fld>
            <a:endParaRPr lang="en-US"/>
          </a:p>
        </p:txBody>
      </p:sp>
    </p:spTree>
    <p:extLst>
      <p:ext uri="{BB962C8B-B14F-4D97-AF65-F5344CB8AC3E}">
        <p14:creationId xmlns:p14="http://schemas.microsoft.com/office/powerpoint/2010/main" val="276891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90600"/>
          </a:xfrm>
        </p:spPr>
        <p:txBody>
          <a:bodyPr/>
          <a:lstStyle/>
          <a:p>
            <a:pPr algn="ctr"/>
            <a:r>
              <a:rPr lang="en-US" b="1" dirty="0">
                <a:solidFill>
                  <a:srgbClr val="0070C0"/>
                </a:solidFill>
                <a:latin typeface="Century Gothic" panose="020B0502020202020204" pitchFamily="34" charset="0"/>
              </a:rPr>
              <a:t>DPSS Programs</a:t>
            </a:r>
          </a:p>
        </p:txBody>
      </p:sp>
      <p:sp>
        <p:nvSpPr>
          <p:cNvPr id="3" name="Content Placeholder 2"/>
          <p:cNvSpPr>
            <a:spLocks noGrp="1"/>
          </p:cNvSpPr>
          <p:nvPr>
            <p:ph idx="1"/>
          </p:nvPr>
        </p:nvSpPr>
        <p:spPr>
          <a:xfrm>
            <a:off x="457200" y="1676400"/>
            <a:ext cx="8229600" cy="4648200"/>
          </a:xfrm>
        </p:spPr>
        <p:txBody>
          <a:bodyPr>
            <a:normAutofit lnSpcReduction="10000"/>
          </a:bodyPr>
          <a:lstStyle/>
          <a:p>
            <a:pPr>
              <a:spcBef>
                <a:spcPts val="1200"/>
              </a:spcBef>
              <a:spcAft>
                <a:spcPts val="1200"/>
              </a:spcAft>
              <a:buClr>
                <a:schemeClr val="accent1">
                  <a:lumMod val="75000"/>
                </a:schemeClr>
              </a:buClr>
            </a:pPr>
            <a:r>
              <a:rPr lang="en-US" sz="2000" dirty="0">
                <a:latin typeface="Century Gothic" pitchFamily="34" charset="0"/>
              </a:rPr>
              <a:t>Medi-Cal</a:t>
            </a:r>
          </a:p>
          <a:p>
            <a:pPr>
              <a:spcBef>
                <a:spcPts val="1200"/>
              </a:spcBef>
              <a:spcAft>
                <a:spcPts val="1200"/>
              </a:spcAft>
              <a:buClr>
                <a:schemeClr val="accent1">
                  <a:lumMod val="75000"/>
                </a:schemeClr>
              </a:buClr>
            </a:pPr>
            <a:r>
              <a:rPr lang="en-US" sz="2000" dirty="0" err="1">
                <a:latin typeface="Century Gothic" pitchFamily="34" charset="0"/>
              </a:rPr>
              <a:t>CalFresh</a:t>
            </a:r>
            <a:endParaRPr lang="en-US" sz="2000" dirty="0">
              <a:latin typeface="Century Gothic" pitchFamily="34" charset="0"/>
            </a:endParaRPr>
          </a:p>
          <a:p>
            <a:pPr>
              <a:spcBef>
                <a:spcPts val="1200"/>
              </a:spcBef>
              <a:spcAft>
                <a:spcPts val="1200"/>
              </a:spcAft>
              <a:buClr>
                <a:schemeClr val="accent1">
                  <a:lumMod val="75000"/>
                </a:schemeClr>
              </a:buClr>
            </a:pPr>
            <a:r>
              <a:rPr lang="en-US" sz="2000" dirty="0">
                <a:latin typeface="Century Gothic" pitchFamily="34" charset="0"/>
              </a:rPr>
              <a:t>General Relief (GR)</a:t>
            </a:r>
          </a:p>
          <a:p>
            <a:pPr>
              <a:spcBef>
                <a:spcPts val="1200"/>
              </a:spcBef>
              <a:spcAft>
                <a:spcPts val="1200"/>
              </a:spcAft>
              <a:buClr>
                <a:schemeClr val="accent1">
                  <a:lumMod val="75000"/>
                </a:schemeClr>
              </a:buClr>
            </a:pPr>
            <a:r>
              <a:rPr lang="en-US" sz="2000" dirty="0">
                <a:latin typeface="Century Gothic" pitchFamily="34" charset="0"/>
              </a:rPr>
              <a:t>General Relief Opportunities For WORK (GROW)</a:t>
            </a:r>
          </a:p>
          <a:p>
            <a:pPr>
              <a:spcBef>
                <a:spcPts val="1200"/>
              </a:spcBef>
              <a:spcAft>
                <a:spcPts val="1200"/>
              </a:spcAft>
              <a:buClr>
                <a:schemeClr val="accent1">
                  <a:lumMod val="75000"/>
                </a:schemeClr>
              </a:buClr>
            </a:pPr>
            <a:r>
              <a:rPr lang="en-US" sz="2000" dirty="0">
                <a:latin typeface="Century Gothic" pitchFamily="34" charset="0"/>
              </a:rPr>
              <a:t>CalWORKs</a:t>
            </a:r>
          </a:p>
          <a:p>
            <a:pPr>
              <a:spcBef>
                <a:spcPts val="1200"/>
              </a:spcBef>
              <a:spcAft>
                <a:spcPts val="1200"/>
              </a:spcAft>
              <a:buClr>
                <a:schemeClr val="accent1">
                  <a:lumMod val="75000"/>
                </a:schemeClr>
              </a:buClr>
            </a:pPr>
            <a:r>
              <a:rPr lang="en-US" sz="2000" dirty="0">
                <a:latin typeface="Century Gothic" pitchFamily="34" charset="0"/>
              </a:rPr>
              <a:t>Cal-Learn</a:t>
            </a:r>
          </a:p>
          <a:p>
            <a:pPr>
              <a:spcBef>
                <a:spcPts val="1200"/>
              </a:spcBef>
              <a:spcAft>
                <a:spcPts val="1200"/>
              </a:spcAft>
              <a:buClr>
                <a:schemeClr val="accent1">
                  <a:lumMod val="75000"/>
                </a:schemeClr>
              </a:buClr>
            </a:pPr>
            <a:r>
              <a:rPr lang="en-US" sz="2000" dirty="0">
                <a:latin typeface="Century Gothic" pitchFamily="34" charset="0"/>
              </a:rPr>
              <a:t>Greater Avenues for Independence (GAIN)</a:t>
            </a:r>
          </a:p>
          <a:p>
            <a:pPr>
              <a:spcBef>
                <a:spcPts val="1200"/>
              </a:spcBef>
              <a:spcAft>
                <a:spcPts val="1200"/>
              </a:spcAft>
              <a:buClr>
                <a:schemeClr val="accent1">
                  <a:lumMod val="75000"/>
                </a:schemeClr>
              </a:buClr>
            </a:pPr>
            <a:r>
              <a:rPr lang="en-US" sz="2000" dirty="0">
                <a:latin typeface="Century Gothic" pitchFamily="34" charset="0"/>
              </a:rPr>
              <a:t>Linkages Partnership</a:t>
            </a:r>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3CA089F-5471-41B4-B00C-448CE8D5AB5D}"/>
              </a:ext>
            </a:extLst>
          </p:cNvPr>
          <p:cNvSpPr>
            <a:spLocks noGrp="1"/>
          </p:cNvSpPr>
          <p:nvPr>
            <p:ph type="sldNum" sz="quarter" idx="12"/>
          </p:nvPr>
        </p:nvSpPr>
        <p:spPr/>
        <p:txBody>
          <a:bodyPr/>
          <a:lstStyle/>
          <a:p>
            <a:fld id="{45ADDEAA-9FC5-4491-BB07-30389465DBCE}" type="slidenum">
              <a:rPr lang="en-US" smtClean="0"/>
              <a:t>2</a:t>
            </a:fld>
            <a:endParaRPr lang="en-US"/>
          </a:p>
        </p:txBody>
      </p:sp>
    </p:spTree>
    <p:extLst>
      <p:ext uri="{BB962C8B-B14F-4D97-AF65-F5344CB8AC3E}">
        <p14:creationId xmlns:p14="http://schemas.microsoft.com/office/powerpoint/2010/main" val="37231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6347713" cy="685800"/>
          </a:xfrm>
        </p:spPr>
        <p:txBody>
          <a:bodyPr>
            <a:normAutofit/>
          </a:bodyPr>
          <a:lstStyle/>
          <a:p>
            <a:pPr algn="ctr"/>
            <a:r>
              <a:rPr lang="en-US" b="1" dirty="0">
                <a:solidFill>
                  <a:srgbClr val="0070C0"/>
                </a:solidFill>
                <a:latin typeface="Century Gothic" panose="020B0502020202020204" pitchFamily="34" charset="0"/>
              </a:rPr>
              <a:t>Medi-Cal</a:t>
            </a:r>
          </a:p>
        </p:txBody>
      </p:sp>
      <p:sp>
        <p:nvSpPr>
          <p:cNvPr id="6" name="Content Placeholder 2">
            <a:extLst>
              <a:ext uri="{FF2B5EF4-FFF2-40B4-BE49-F238E27FC236}">
                <a16:creationId xmlns:a16="http://schemas.microsoft.com/office/drawing/2014/main" id="{E62D9A29-DC2F-4555-B302-45FA211370B4}"/>
              </a:ext>
            </a:extLst>
          </p:cNvPr>
          <p:cNvSpPr txBox="1">
            <a:spLocks/>
          </p:cNvSpPr>
          <p:nvPr/>
        </p:nvSpPr>
        <p:spPr>
          <a:xfrm>
            <a:off x="457200" y="1219200"/>
            <a:ext cx="8077200" cy="518160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Clr>
                <a:schemeClr val="accent1">
                  <a:lumMod val="75000"/>
                </a:schemeClr>
              </a:buClr>
              <a:buFont typeface="Wingdings 3" charset="2"/>
              <a:buNone/>
            </a:pPr>
            <a:r>
              <a:rPr lang="en-US" sz="2000" b="0" i="0" dirty="0">
                <a:solidFill>
                  <a:srgbClr val="000000"/>
                </a:solidFill>
                <a:effectLst/>
                <a:latin typeface="Century Gothic" panose="020B0502020202020204" pitchFamily="34" charset="0"/>
              </a:rPr>
              <a:t>Medi-Cal provides comprehensive health coverage for children and families. Depending on income and family size, a person and their family may be eligible to free or low-cost Medi-Cal. </a:t>
            </a:r>
          </a:p>
          <a:p>
            <a:pPr marL="0" indent="0">
              <a:buClr>
                <a:schemeClr val="accent1">
                  <a:lumMod val="75000"/>
                </a:schemeClr>
              </a:buClr>
              <a:buFont typeface="Wingdings 3" charset="2"/>
              <a:buNone/>
            </a:pPr>
            <a:r>
              <a:rPr lang="en-US" sz="2000" b="0" i="0" dirty="0">
                <a:solidFill>
                  <a:srgbClr val="000000"/>
                </a:solidFill>
                <a:effectLst/>
                <a:latin typeface="Century Gothic" panose="020B0502020202020204" pitchFamily="34" charset="0"/>
              </a:rPr>
              <a:t>The Adults without Children Medi-Cal program provides no cost Medi-Cal benefits to adults between the ages of 19 to 64 without children.</a:t>
            </a:r>
          </a:p>
          <a:p>
            <a:pPr marL="0" indent="0">
              <a:buClr>
                <a:schemeClr val="accent1">
                  <a:lumMod val="75000"/>
                </a:schemeClr>
              </a:buClr>
              <a:buFont typeface="Wingdings 3" charset="2"/>
              <a:buNone/>
            </a:pPr>
            <a:r>
              <a:rPr lang="en-US" sz="2000" b="1" dirty="0">
                <a:latin typeface="Century Gothic" panose="020B0502020202020204" pitchFamily="34" charset="0"/>
              </a:rPr>
              <a:t>To Apply:</a:t>
            </a:r>
          </a:p>
          <a:p>
            <a:pPr>
              <a:buClr>
                <a:schemeClr val="accent1">
                  <a:lumMod val="75000"/>
                </a:schemeClr>
              </a:buClr>
            </a:pPr>
            <a:r>
              <a:rPr lang="en-US" sz="2000" b="1" dirty="0">
                <a:latin typeface="Century Gothic" panose="020B0502020202020204" pitchFamily="34" charset="0"/>
              </a:rPr>
              <a:t>On-line</a:t>
            </a:r>
            <a:r>
              <a:rPr lang="en-US" sz="2000" dirty="0">
                <a:latin typeface="Century Gothic" panose="020B0502020202020204" pitchFamily="34" charset="0"/>
              </a:rPr>
              <a:t> – Visit the </a:t>
            </a:r>
            <a:r>
              <a:rPr lang="en-US" sz="2000" b="1" i="1" dirty="0">
                <a:latin typeface="Century Gothic" panose="020B0502020202020204" pitchFamily="34" charset="0"/>
              </a:rPr>
              <a:t>BenefitsCal</a:t>
            </a:r>
            <a:r>
              <a:rPr lang="en-US" sz="2000" dirty="0">
                <a:latin typeface="Century Gothic" panose="020B0502020202020204" pitchFamily="34" charset="0"/>
              </a:rPr>
              <a:t> webpage:  </a:t>
            </a:r>
            <a:r>
              <a:rPr lang="en-US" sz="2000" dirty="0">
                <a:solidFill>
                  <a:srgbClr val="0070C0"/>
                </a:solidFill>
                <a:latin typeface="Century Gothic" panose="020B0502020202020204" pitchFamily="34" charset="0"/>
                <a:hlinkClick r:id="rId3">
                  <a:extLst>
                    <a:ext uri="{A12FA001-AC4F-418D-AE19-62706E023703}">
                      <ahyp:hlinkClr xmlns:ahyp="http://schemas.microsoft.com/office/drawing/2018/hyperlinkcolor" val="tx"/>
                    </a:ext>
                  </a:extLst>
                </a:hlinkClick>
              </a:rPr>
              <a:t>www.benefitscal.com</a:t>
            </a:r>
            <a:endParaRPr lang="en-US" sz="2000" dirty="0">
              <a:solidFill>
                <a:srgbClr val="0070C0"/>
              </a:solidFill>
              <a:latin typeface="Century Gothic" panose="020B0502020202020204" pitchFamily="34" charset="0"/>
            </a:endParaRPr>
          </a:p>
          <a:p>
            <a:pPr>
              <a:buClr>
                <a:schemeClr val="accent1">
                  <a:lumMod val="75000"/>
                </a:schemeClr>
              </a:buClr>
            </a:pPr>
            <a:r>
              <a:rPr lang="en-US" sz="2000" b="1" dirty="0">
                <a:latin typeface="Century Gothic" panose="020B0502020202020204" pitchFamily="34" charset="0"/>
              </a:rPr>
              <a:t>By Telephone –  </a:t>
            </a:r>
            <a:r>
              <a:rPr lang="en-US" sz="2000" dirty="0">
                <a:latin typeface="Century Gothic" panose="020B0502020202020204" pitchFamily="34" charset="0"/>
              </a:rPr>
              <a:t>Call the Customer Service Center to complete an application over the phone at (866) 613-3777</a:t>
            </a:r>
            <a:endParaRPr lang="en-US" sz="2000" b="1" dirty="0">
              <a:latin typeface="Century Gothic" panose="020B0502020202020204" pitchFamily="34" charset="0"/>
            </a:endParaRPr>
          </a:p>
          <a:p>
            <a:pPr>
              <a:buClr>
                <a:schemeClr val="accent1">
                  <a:lumMod val="75000"/>
                </a:schemeClr>
              </a:buClr>
            </a:pPr>
            <a:r>
              <a:rPr lang="en-US" sz="2000" b="1" dirty="0">
                <a:latin typeface="Century Gothic" panose="020B0502020202020204" pitchFamily="34" charset="0"/>
              </a:rPr>
              <a:t>By Mail -  </a:t>
            </a:r>
            <a:r>
              <a:rPr lang="en-US" sz="2000" dirty="0">
                <a:latin typeface="Century Gothic" panose="020B0502020202020204" pitchFamily="34" charset="0"/>
              </a:rPr>
              <a:t>Call our Customer Service Center at (866) 613-3777 to request an application be mailed to you</a:t>
            </a:r>
          </a:p>
          <a:p>
            <a:pPr>
              <a:buClr>
                <a:schemeClr val="accent1">
                  <a:lumMod val="75000"/>
                </a:schemeClr>
              </a:buClr>
            </a:pPr>
            <a:r>
              <a:rPr lang="en-US" sz="2000" b="1" dirty="0">
                <a:latin typeface="Century Gothic" panose="020B0502020202020204" pitchFamily="34" charset="0"/>
              </a:rPr>
              <a:t>In Person </a:t>
            </a:r>
            <a:r>
              <a:rPr lang="en-US" sz="2000" dirty="0">
                <a:latin typeface="Century Gothic" panose="020B0502020202020204" pitchFamily="34" charset="0"/>
              </a:rPr>
              <a:t>– For a list of offices nearest you, visit: </a:t>
            </a:r>
            <a:r>
              <a:rPr lang="en-US" sz="2000" u="sng" dirty="0">
                <a:solidFill>
                  <a:srgbClr val="0070C0"/>
                </a:solidFill>
                <a:latin typeface="Century Gothic" panose="020B050202020202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https://dpss.lacounty.gov/en/resources/offices.html </a:t>
            </a:r>
            <a:endParaRPr lang="en-US" sz="2000" u="sng" dirty="0">
              <a:solidFill>
                <a:srgbClr val="0070C0"/>
              </a:solidFill>
              <a:latin typeface="Century Gothic" panose="020B0502020202020204" pitchFamily="34" charset="0"/>
              <a:ea typeface="Calibri" panose="020F0502020204030204" pitchFamily="34" charset="0"/>
              <a:cs typeface="Calibri" panose="020F0502020204030204" pitchFamily="34" charset="0"/>
            </a:endParaRPr>
          </a:p>
          <a:p>
            <a:pPr lvl="1">
              <a:buClr>
                <a:schemeClr val="accent1">
                  <a:lumMod val="75000"/>
                </a:schemeClr>
              </a:buClr>
              <a:buFont typeface="Wingdings" panose="05000000000000000000" pitchFamily="2" charset="2"/>
              <a:buChar char="v"/>
            </a:pPr>
            <a:r>
              <a:rPr lang="en-US" sz="1800" dirty="0">
                <a:latin typeface="Century Gothic" panose="020B0502020202020204" pitchFamily="34" charset="0"/>
              </a:rPr>
              <a:t>	Locate the tab: </a:t>
            </a:r>
            <a:r>
              <a:rPr lang="en-US" sz="1800" i="1" dirty="0">
                <a:latin typeface="Century Gothic" panose="020B0502020202020204" pitchFamily="34" charset="0"/>
              </a:rPr>
              <a:t>Apply in Person…Find A Service </a:t>
            </a:r>
            <a:r>
              <a:rPr lang="en-US" sz="1800" dirty="0">
                <a:latin typeface="Century Gothic" panose="020B0502020202020204" pitchFamily="34" charset="0"/>
              </a:rPr>
              <a:t>and enter your 	zip code.</a:t>
            </a:r>
            <a:endParaRPr lang="en-US" dirty="0">
              <a:latin typeface="Century Gothic" panose="020B0502020202020204" pitchFamily="34" charset="0"/>
            </a:endParaRPr>
          </a:p>
          <a:p>
            <a:r>
              <a:rPr lang="en-US" sz="2000" b="1" dirty="0">
                <a:latin typeface="Century Gothic" panose="020B0502020202020204" pitchFamily="34" charset="0"/>
              </a:rPr>
              <a:t>Covered California</a:t>
            </a:r>
            <a:r>
              <a:rPr lang="en-US" sz="2000" dirty="0">
                <a:latin typeface="Century Gothic" panose="020B0502020202020204" pitchFamily="34" charset="0"/>
              </a:rPr>
              <a:t>: </a:t>
            </a:r>
            <a:r>
              <a:rPr lang="en-US" sz="2000" dirty="0">
                <a:solidFill>
                  <a:schemeClr val="accent2"/>
                </a:solidFill>
                <a:latin typeface="Century Gothic" panose="020B0502020202020204" pitchFamily="34" charset="0"/>
                <a:hlinkClick r:id="rId5">
                  <a:extLst>
                    <a:ext uri="{A12FA001-AC4F-418D-AE19-62706E023703}">
                      <ahyp:hlinkClr xmlns:ahyp="http://schemas.microsoft.com/office/drawing/2018/hyperlinkcolor" val="tx"/>
                    </a:ext>
                  </a:extLst>
                </a:hlinkClick>
              </a:rPr>
              <a:t>www.coveredca.com</a:t>
            </a:r>
            <a:endParaRPr lang="en-US" sz="2000" dirty="0">
              <a:solidFill>
                <a:schemeClr val="accent2"/>
              </a:solidFill>
              <a:latin typeface="Century Gothic" panose="020B0502020202020204" pitchFamily="34" charset="0"/>
            </a:endParaRPr>
          </a:p>
          <a:p>
            <a:pPr marL="0" indent="0">
              <a:buFont typeface="Wingdings 3" charset="2"/>
              <a:buNone/>
            </a:pPr>
            <a:endParaRPr lang="en-US" sz="2000" i="1" dirty="0">
              <a:solidFill>
                <a:srgbClr val="FF0000"/>
              </a:solidFill>
              <a:latin typeface="Century Gothic" panose="020B0502020202020204" pitchFamily="34" charset="0"/>
            </a:endParaRPr>
          </a:p>
          <a:p>
            <a:pPr marL="0" indent="0">
              <a:buFont typeface="Wingdings 3" charset="2"/>
              <a:buNone/>
            </a:pPr>
            <a:endParaRPr lang="en-US" dirty="0"/>
          </a:p>
        </p:txBody>
      </p:sp>
      <p:sp>
        <p:nvSpPr>
          <p:cNvPr id="3" name="Slide Number Placeholder 2">
            <a:extLst>
              <a:ext uri="{FF2B5EF4-FFF2-40B4-BE49-F238E27FC236}">
                <a16:creationId xmlns:a16="http://schemas.microsoft.com/office/drawing/2014/main" id="{93A3E8A6-D677-4288-883B-C9043B849C2B}"/>
              </a:ext>
            </a:extLst>
          </p:cNvPr>
          <p:cNvSpPr>
            <a:spLocks noGrp="1"/>
          </p:cNvSpPr>
          <p:nvPr>
            <p:ph type="sldNum" sz="quarter" idx="12"/>
          </p:nvPr>
        </p:nvSpPr>
        <p:spPr/>
        <p:txBody>
          <a:bodyPr/>
          <a:lstStyle/>
          <a:p>
            <a:fld id="{45ADDEAA-9FC5-4491-BB07-30389465DBCE}" type="slidenum">
              <a:rPr lang="en-US" smtClean="0"/>
              <a:t>3</a:t>
            </a:fld>
            <a:endParaRPr lang="en-US"/>
          </a:p>
        </p:txBody>
      </p:sp>
    </p:spTree>
    <p:extLst>
      <p:ext uri="{BB962C8B-B14F-4D97-AF65-F5344CB8AC3E}">
        <p14:creationId xmlns:p14="http://schemas.microsoft.com/office/powerpoint/2010/main" val="1418336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6347713" cy="1066800"/>
          </a:xfrm>
        </p:spPr>
        <p:txBody>
          <a:bodyPr>
            <a:normAutofit/>
          </a:bodyPr>
          <a:lstStyle/>
          <a:p>
            <a:pPr algn="ctr"/>
            <a:r>
              <a:rPr lang="en-US" sz="3200" b="1" dirty="0">
                <a:solidFill>
                  <a:srgbClr val="0070C0"/>
                </a:solidFill>
                <a:latin typeface="Century Gothic" panose="020B0502020202020204" pitchFamily="34" charset="0"/>
              </a:rPr>
              <a:t>Medi-Cal for Former Foster Youth (FFY) </a:t>
            </a:r>
          </a:p>
        </p:txBody>
      </p:sp>
      <p:sp>
        <p:nvSpPr>
          <p:cNvPr id="3" name="Content Placeholder 2"/>
          <p:cNvSpPr>
            <a:spLocks noGrp="1"/>
          </p:cNvSpPr>
          <p:nvPr>
            <p:ph idx="1"/>
          </p:nvPr>
        </p:nvSpPr>
        <p:spPr>
          <a:xfrm>
            <a:off x="457200" y="1224337"/>
            <a:ext cx="7010400" cy="5394960"/>
          </a:xfrm>
        </p:spPr>
        <p:txBody>
          <a:bodyPr>
            <a:noAutofit/>
          </a:bodyPr>
          <a:lstStyle/>
          <a:p>
            <a:pPr marL="0" indent="0" algn="just">
              <a:spcBef>
                <a:spcPts val="1200"/>
              </a:spcBef>
              <a:spcAft>
                <a:spcPts val="1200"/>
              </a:spcAft>
              <a:buClr>
                <a:schemeClr val="accent1">
                  <a:lumMod val="75000"/>
                </a:schemeClr>
              </a:buClr>
              <a:buNone/>
            </a:pPr>
            <a:r>
              <a:rPr lang="en-US" dirty="0">
                <a:latin typeface="Century Gothic" panose="020B0502020202020204" pitchFamily="34" charset="0"/>
              </a:rPr>
              <a:t>The Medi-Cal Program provides comprehensive medical coverage to eligible individuals including Former Foster Youth (FFY) 18 years old or older.</a:t>
            </a:r>
          </a:p>
          <a:p>
            <a:pPr marL="0" indent="0" algn="just">
              <a:spcBef>
                <a:spcPts val="1200"/>
              </a:spcBef>
              <a:spcAft>
                <a:spcPts val="1200"/>
              </a:spcAft>
              <a:buClr>
                <a:schemeClr val="accent1">
                  <a:lumMod val="75000"/>
                </a:schemeClr>
              </a:buClr>
              <a:buNone/>
            </a:pPr>
            <a:r>
              <a:rPr lang="en-US" b="1" dirty="0">
                <a:latin typeface="Century Gothic" panose="020B0502020202020204" pitchFamily="34" charset="0"/>
              </a:rPr>
              <a:t>To Apply for the FFY Program: </a:t>
            </a:r>
          </a:p>
          <a:p>
            <a:pPr lvl="1">
              <a:spcBef>
                <a:spcPts val="1200"/>
              </a:spcBef>
              <a:spcAft>
                <a:spcPts val="1200"/>
              </a:spcAft>
              <a:buClr>
                <a:schemeClr val="accent1">
                  <a:lumMod val="75000"/>
                </a:schemeClr>
              </a:buClr>
            </a:pPr>
            <a:r>
              <a:rPr lang="en-US" sz="1800" b="1" dirty="0">
                <a:latin typeface="Century Gothic" panose="020B0502020202020204" pitchFamily="34" charset="0"/>
              </a:rPr>
              <a:t>By Telephone: 	</a:t>
            </a:r>
            <a:r>
              <a:rPr lang="en-US" sz="1800" dirty="0">
                <a:latin typeface="Century Gothic" panose="020B0502020202020204" pitchFamily="34" charset="0"/>
              </a:rPr>
              <a:t>(626) 312-6131</a:t>
            </a:r>
          </a:p>
          <a:p>
            <a:pPr lvl="1">
              <a:spcBef>
                <a:spcPts val="1200"/>
              </a:spcBef>
              <a:spcAft>
                <a:spcPts val="1200"/>
              </a:spcAft>
              <a:buClr>
                <a:schemeClr val="accent1">
                  <a:lumMod val="75000"/>
                </a:schemeClr>
              </a:buClr>
            </a:pPr>
            <a:r>
              <a:rPr lang="en-US" sz="1800" b="1" dirty="0">
                <a:latin typeface="Century Gothic" panose="020B0502020202020204" pitchFamily="34" charset="0"/>
              </a:rPr>
              <a:t>By Fax: 			</a:t>
            </a:r>
            <a:r>
              <a:rPr lang="en-US" sz="1800" dirty="0">
                <a:latin typeface="Century Gothic" panose="020B0502020202020204" pitchFamily="34" charset="0"/>
              </a:rPr>
              <a:t>(626) 927-9650 </a:t>
            </a:r>
          </a:p>
          <a:p>
            <a:pPr lvl="1">
              <a:spcBef>
                <a:spcPts val="1200"/>
              </a:spcBef>
              <a:spcAft>
                <a:spcPts val="1200"/>
              </a:spcAft>
              <a:buClr>
                <a:schemeClr val="accent1">
                  <a:lumMod val="75000"/>
                </a:schemeClr>
              </a:buClr>
            </a:pPr>
            <a:r>
              <a:rPr lang="en-US" sz="1800" b="1" dirty="0">
                <a:latin typeface="Century Gothic" panose="020B0502020202020204" pitchFamily="34" charset="0"/>
              </a:rPr>
              <a:t>In Person:  </a:t>
            </a:r>
            <a:r>
              <a:rPr lang="en-US" sz="1800" dirty="0">
                <a:latin typeface="Century Gothic" panose="020B0502020202020204" pitchFamily="34" charset="0"/>
              </a:rPr>
              <a:t>For a list of offices near you, visit: </a:t>
            </a:r>
            <a:r>
              <a:rPr lang="en-US" sz="1800" u="sng" dirty="0">
                <a:solidFill>
                  <a:srgbClr val="0070C0"/>
                </a:solidFill>
                <a:effectLst/>
                <a:latin typeface="Century Gothic" panose="020B050202020202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https://dpss.lacounty.gov/en/resources/offices.html</a:t>
            </a:r>
            <a:r>
              <a:rPr lang="en-US" sz="1800" dirty="0">
                <a:latin typeface="Century Gothic" panose="020B0502020202020204" pitchFamily="34" charset="0"/>
              </a:rPr>
              <a:t> </a:t>
            </a:r>
          </a:p>
          <a:p>
            <a:pPr lvl="1">
              <a:spcBef>
                <a:spcPts val="1200"/>
              </a:spcBef>
              <a:spcAft>
                <a:spcPts val="1200"/>
              </a:spcAft>
              <a:buClr>
                <a:schemeClr val="accent1">
                  <a:lumMod val="75000"/>
                </a:schemeClr>
              </a:buClr>
            </a:pPr>
            <a:r>
              <a:rPr lang="en-US" sz="1800" b="1" dirty="0">
                <a:latin typeface="Century Gothic" panose="020B0502020202020204" pitchFamily="34" charset="0"/>
              </a:rPr>
              <a:t>By Mail:</a:t>
            </a:r>
            <a:r>
              <a:rPr lang="en-US" sz="1800" dirty="0">
                <a:latin typeface="Century Gothic" panose="020B0502020202020204" pitchFamily="34" charset="0"/>
              </a:rPr>
              <a:t> Send the completed application to: </a:t>
            </a:r>
          </a:p>
          <a:p>
            <a:pPr marL="457200" lvl="1" indent="0" algn="ctr">
              <a:spcBef>
                <a:spcPts val="0"/>
              </a:spcBef>
              <a:buClr>
                <a:schemeClr val="accent1">
                  <a:lumMod val="75000"/>
                </a:schemeClr>
              </a:buClr>
              <a:buNone/>
            </a:pPr>
            <a:r>
              <a:rPr lang="en-US" sz="1800" dirty="0">
                <a:latin typeface="Century Gothic" panose="020B0502020202020204" pitchFamily="34" charset="0"/>
              </a:rPr>
              <a:t>Medi-Cal Outreach Dist. #16 </a:t>
            </a:r>
          </a:p>
          <a:p>
            <a:pPr marL="457200" lvl="1" indent="0" algn="ctr">
              <a:spcBef>
                <a:spcPts val="0"/>
              </a:spcBef>
              <a:buClr>
                <a:schemeClr val="accent1">
                  <a:lumMod val="75000"/>
                </a:schemeClr>
              </a:buClr>
              <a:buNone/>
            </a:pPr>
            <a:r>
              <a:rPr lang="en-US" sz="1800" dirty="0">
                <a:latin typeface="Century Gothic" panose="020B0502020202020204" pitchFamily="34" charset="0"/>
              </a:rPr>
              <a:t>P.O. Box 5270</a:t>
            </a:r>
          </a:p>
          <a:p>
            <a:pPr marL="457200" lvl="1" indent="0" algn="ctr">
              <a:spcBef>
                <a:spcPts val="0"/>
              </a:spcBef>
              <a:buClr>
                <a:schemeClr val="accent1">
                  <a:lumMod val="75000"/>
                </a:schemeClr>
              </a:buClr>
              <a:buNone/>
            </a:pPr>
            <a:r>
              <a:rPr lang="en-US" sz="1800" dirty="0">
                <a:latin typeface="Century Gothic" panose="020B0502020202020204" pitchFamily="34" charset="0"/>
              </a:rPr>
              <a:t>El Monte, CA 91731 </a:t>
            </a:r>
          </a:p>
          <a:p>
            <a:pPr marL="457200" lvl="1" indent="0" algn="ctr">
              <a:spcBef>
                <a:spcPts val="0"/>
              </a:spcBef>
              <a:buClr>
                <a:schemeClr val="accent1">
                  <a:lumMod val="75000"/>
                </a:schemeClr>
              </a:buClr>
              <a:buNone/>
            </a:pPr>
            <a:r>
              <a:rPr lang="en-US" sz="1800" dirty="0">
                <a:latin typeface="Century Gothic" panose="020B0502020202020204" pitchFamily="34" charset="0"/>
              </a:rPr>
              <a:t>Attn: FFY Coordinator </a:t>
            </a:r>
          </a:p>
          <a:p>
            <a:endParaRPr lang="en-US" sz="1600" dirty="0">
              <a:latin typeface="Century Gothic" pitchFamily="34" charset="0"/>
            </a:endParaRPr>
          </a:p>
          <a:p>
            <a:endParaRPr lang="en-US" sz="1600" dirty="0">
              <a:latin typeface="Century Gothic" pitchFamily="34" charset="0"/>
            </a:endParaRPr>
          </a:p>
          <a:p>
            <a:endParaRPr lang="en-US" sz="1600" dirty="0">
              <a:latin typeface="Century Gothic" pitchFamily="34" charset="0"/>
            </a:endParaRPr>
          </a:p>
        </p:txBody>
      </p:sp>
      <p:sp>
        <p:nvSpPr>
          <p:cNvPr id="4" name="Slide Number Placeholder 3">
            <a:extLst>
              <a:ext uri="{FF2B5EF4-FFF2-40B4-BE49-F238E27FC236}">
                <a16:creationId xmlns:a16="http://schemas.microsoft.com/office/drawing/2014/main" id="{B711E36E-519F-483E-AD0E-E6DF7FE9436C}"/>
              </a:ext>
            </a:extLst>
          </p:cNvPr>
          <p:cNvSpPr>
            <a:spLocks noGrp="1"/>
          </p:cNvSpPr>
          <p:nvPr>
            <p:ph type="sldNum" sz="quarter" idx="12"/>
          </p:nvPr>
        </p:nvSpPr>
        <p:spPr/>
        <p:txBody>
          <a:bodyPr/>
          <a:lstStyle/>
          <a:p>
            <a:fld id="{45ADDEAA-9FC5-4491-BB07-30389465DBCE}" type="slidenum">
              <a:rPr lang="en-US" smtClean="0"/>
              <a:t>4</a:t>
            </a:fld>
            <a:endParaRPr lang="en-US"/>
          </a:p>
        </p:txBody>
      </p:sp>
    </p:spTree>
    <p:extLst>
      <p:ext uri="{BB962C8B-B14F-4D97-AF65-F5344CB8AC3E}">
        <p14:creationId xmlns:p14="http://schemas.microsoft.com/office/powerpoint/2010/main" val="1412083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E27C340E-32DA-4B30-BF8C-CE9B156020AD}"/>
              </a:ext>
            </a:extLst>
          </p:cNvPr>
          <p:cNvSpPr/>
          <p:nvPr/>
        </p:nvSpPr>
        <p:spPr>
          <a:xfrm>
            <a:off x="457200" y="609600"/>
            <a:ext cx="8077200" cy="5105399"/>
          </a:xfrm>
          <a:prstGeom prst="roundRect">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marL="203200" marR="0" algn="just">
              <a:spcBef>
                <a:spcPts val="0"/>
              </a:spcBef>
              <a:spcAft>
                <a:spcPts val="0"/>
              </a:spcAft>
            </a:pPr>
            <a:r>
              <a:rPr lang="en-US" sz="1450" b="1" kern="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WHAT</a:t>
            </a:r>
            <a:r>
              <a:rPr lang="en-US" sz="1450" b="1" kern="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a:t>
            </a:r>
            <a:r>
              <a:rPr lang="en-US" sz="1450" b="1" kern="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a:t>
            </a:r>
            <a:r>
              <a:rPr lang="en-US" sz="1450" b="1" kern="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a:t>
            </a:r>
            <a:r>
              <a:rPr lang="en-US" sz="1450" b="1" kern="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PROGRAM?</a:t>
            </a:r>
          </a:p>
          <a:p>
            <a:pPr marL="203200" marR="77470" algn="just">
              <a:spcBef>
                <a:spcPts val="455"/>
              </a:spcBef>
              <a:spcAft>
                <a:spcPts val="0"/>
              </a:spcAft>
            </a:pP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name</a:t>
            </a:r>
            <a:r>
              <a:rPr lang="en-US" sz="1450" spc="-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for</a:t>
            </a:r>
            <a:r>
              <a:rPr lang="en-US" sz="1450" spc="-5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California’s</a:t>
            </a:r>
            <a:r>
              <a:rPr lang="en-US" sz="1450" spc="-5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Food</a:t>
            </a:r>
            <a:r>
              <a:rPr lang="en-US" sz="1450" spc="-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Stamp</a:t>
            </a:r>
            <a:r>
              <a:rPr lang="en-US" sz="1450" spc="-4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spc="-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Program</a:t>
            </a:r>
            <a:r>
              <a:rPr lang="en-US" sz="1450" spc="-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spc="-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is</a:t>
            </a:r>
            <a:r>
              <a:rPr lang="en-US" sz="1450" spc="-5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“CalFresh.”</a:t>
            </a:r>
            <a:r>
              <a:rPr lang="en-US" sz="1450" spc="12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a:t>
            </a:r>
            <a:r>
              <a:rPr lang="en-US" sz="1450" spc="24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purpose</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of</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this</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program</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to</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promote</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and</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safeguard</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a:t>
            </a:r>
            <a:r>
              <a:rPr lang="en-US" sz="1450" spc="-6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health</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and</a:t>
            </a:r>
            <a:r>
              <a:rPr lang="en-US" sz="1450" spc="-6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well-being</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of</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low-income</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households</a:t>
            </a:r>
            <a:r>
              <a:rPr lang="en-US" sz="1450" spc="-4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by</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increasing</a:t>
            </a:r>
            <a:r>
              <a:rPr lang="en-US" sz="1450" spc="27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their</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food</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purchasing</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power</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and</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raising</a:t>
            </a:r>
            <a:r>
              <a:rPr lang="en-US" sz="145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their</a:t>
            </a:r>
            <a:r>
              <a:rPr lang="en-US" sz="1450" spc="-2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levels</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of</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nutrition.</a:t>
            </a:r>
          </a:p>
          <a:p>
            <a:pPr marL="0" marR="0">
              <a:spcBef>
                <a:spcPts val="5"/>
              </a:spcBef>
              <a:spcAft>
                <a:spcPts val="0"/>
              </a:spcAft>
            </a:pP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endParaRPr lang="en-US" sz="1450" dirty="0">
              <a:solidFill>
                <a:schemeClr val="tx1"/>
              </a:solidFill>
              <a:effectLst/>
              <a:latin typeface="Century Gothic" panose="020B0502020202020204" pitchFamily="34" charset="0"/>
              <a:ea typeface="Calibri" panose="020F0502020204030204" pitchFamily="34" charset="0"/>
              <a:cs typeface="DaunPenh" panose="01010101010101010101" pitchFamily="2" charset="0"/>
            </a:endParaRPr>
          </a:p>
          <a:p>
            <a:pPr marL="203200" marR="77470" algn="just">
              <a:spcBef>
                <a:spcPts val="0"/>
              </a:spcBef>
              <a:spcAft>
                <a:spcPts val="0"/>
              </a:spcAft>
            </a:pP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In</a:t>
            </a:r>
            <a:r>
              <a:rPr lang="en-US" sz="145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California,</a:t>
            </a:r>
            <a:r>
              <a:rPr lang="en-US" sz="1450" spc="4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monthly</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a:t>
            </a:r>
            <a:r>
              <a:rPr lang="en-US" sz="1450" spc="4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benefit</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transferred</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to</a:t>
            </a:r>
            <a:r>
              <a:rPr lang="en-US" sz="1450" spc="3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the</a:t>
            </a:r>
            <a:r>
              <a:rPr lang="en-US" sz="1450" spc="4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household’s</a:t>
            </a:r>
            <a:r>
              <a:rPr lang="en-US" sz="1450" spc="5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Electronic</a:t>
            </a:r>
            <a:r>
              <a:rPr lang="en-US" sz="1450" spc="4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Benefits</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Transfer</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(EBT)</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card,</a:t>
            </a:r>
            <a:r>
              <a:rPr lang="en-US" sz="1450" spc="37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known</a:t>
            </a:r>
            <a:r>
              <a:rPr lang="en-US" sz="145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as</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the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Golden</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State</a:t>
            </a:r>
            <a:r>
              <a:rPr lang="en-US" sz="145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Advantage</a:t>
            </a:r>
            <a:r>
              <a:rPr lang="en-US" sz="145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Card</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and</a:t>
            </a:r>
            <a:r>
              <a:rPr lang="en-US" sz="145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issued</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when</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the</a:t>
            </a:r>
            <a:r>
              <a:rPr lang="en-US" sz="1450" spc="-3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household’s</a:t>
            </a:r>
            <a:r>
              <a:rPr lang="en-US" sz="1450" spc="-15" dirty="0">
                <a:solidFill>
                  <a:schemeClr val="tx1"/>
                </a:solidFill>
                <a:effectLst/>
                <a:latin typeface="Century Gothic" panose="020B0502020202020204" pitchFamily="34" charset="0"/>
                <a:ea typeface="Arial" panose="020B0604020202020204" pitchFamily="34" charset="0"/>
                <a:cs typeface="Arial" panose="020B0604020202020204" pitchFamily="34"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 application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approved.</a:t>
            </a:r>
          </a:p>
          <a:p>
            <a:pPr marL="0" marR="0">
              <a:spcBef>
                <a:spcPts val="5"/>
              </a:spcBef>
              <a:spcAft>
                <a:spcPts val="0"/>
              </a:spcAft>
            </a:pP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endParaRPr lang="en-US" sz="1450" dirty="0">
              <a:solidFill>
                <a:schemeClr val="tx1"/>
              </a:solidFill>
              <a:effectLst/>
              <a:latin typeface="Century Gothic" panose="020B0502020202020204" pitchFamily="34" charset="0"/>
              <a:ea typeface="Calibri" panose="020F0502020204030204" pitchFamily="34" charset="0"/>
              <a:cs typeface="DaunPenh" panose="01010101010101010101" pitchFamily="2" charset="0"/>
            </a:endParaRPr>
          </a:p>
          <a:p>
            <a:pPr marL="203200" marR="0" algn="just">
              <a:spcBef>
                <a:spcPts val="0"/>
              </a:spcBef>
              <a:spcAft>
                <a:spcPts val="0"/>
              </a:spcAft>
            </a:pPr>
            <a:r>
              <a:rPr lang="en-US" sz="1450" b="1" kern="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WHO</a:t>
            </a:r>
            <a:r>
              <a:rPr lang="en-US" sz="1450" b="1" kern="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CAN</a:t>
            </a:r>
            <a:r>
              <a:rPr lang="en-US" sz="1450" b="1" kern="0" spc="-3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GET</a:t>
            </a:r>
            <a:r>
              <a:rPr lang="en-US" sz="1450" b="1" kern="0" spc="-4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b="1" kern="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a:t>
            </a:r>
          </a:p>
          <a:p>
            <a:pPr marL="488950" marR="0" indent="-285750" algn="just">
              <a:spcBef>
                <a:spcPts val="455"/>
              </a:spcBef>
              <a:spcAft>
                <a:spcPts val="0"/>
              </a:spcAft>
              <a:buFont typeface="Arial" panose="020B0604020202020204" pitchFamily="34" charset="0"/>
              <a:buChar char="•"/>
            </a:pP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Individuals</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or</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households</a:t>
            </a:r>
            <a:r>
              <a:rPr lang="en-US" sz="1450" spc="6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whose</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income</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is</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low</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enough</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and</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meets</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other</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eligibility</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factors</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can</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get</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benefits.</a:t>
            </a:r>
          </a:p>
          <a:p>
            <a:pPr marL="488950" marR="78105" indent="-285750" algn="just">
              <a:spcBef>
                <a:spcPts val="0"/>
              </a:spcBef>
              <a:spcAft>
                <a:spcPts val="0"/>
              </a:spcAft>
              <a:buFont typeface="Arial" panose="020B0604020202020204" pitchFamily="34" charset="0"/>
              <a:buChar char="•"/>
            </a:pP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U.S.</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citizens,</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legal</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residents,</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and</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some</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qualified</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immigrants</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may</a:t>
            </a:r>
            <a:r>
              <a:rPr lang="en-US" sz="1450" spc="-4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receive</a:t>
            </a:r>
            <a:r>
              <a:rPr lang="en-US" sz="1450" spc="-5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benefits.</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In</a:t>
            </a:r>
            <a:r>
              <a:rPr lang="en-US" sz="1450" spc="-6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California,</a:t>
            </a:r>
            <a:r>
              <a:rPr lang="en-US" sz="1450" spc="-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beneficiaries</a:t>
            </a:r>
            <a:r>
              <a:rPr lang="en-US" sz="1450" spc="29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of</a:t>
            </a:r>
            <a:r>
              <a:rPr lang="en-US" sz="1450" spc="-2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the</a:t>
            </a:r>
            <a:r>
              <a:rPr lang="en-US" sz="1450" spc="-1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Supplemental</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Security</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Income</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/State</a:t>
            </a:r>
            <a:r>
              <a:rPr lang="en-US" sz="1450" spc="-1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Supplementary</a:t>
            </a:r>
            <a:r>
              <a:rPr lang="en-US" sz="1450" spc="-1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Payment</a:t>
            </a:r>
            <a:r>
              <a:rPr lang="en-US" sz="1450" spc="-2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(SSI/SSP)</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are</a:t>
            </a:r>
            <a:r>
              <a:rPr lang="en-US" sz="1450" spc="-1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potentially</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eligible</a:t>
            </a:r>
            <a:r>
              <a:rPr lang="en-US" sz="1450" spc="-1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to</a:t>
            </a:r>
            <a:r>
              <a:rPr lang="en-US" sz="1450" spc="-2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receive</a:t>
            </a:r>
            <a:r>
              <a:rPr lang="en-US" sz="1450" spc="2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CalFresh</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benefits</a:t>
            </a:r>
            <a:r>
              <a:rPr lang="en-US" sz="1450" spc="-1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as</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of</a:t>
            </a:r>
            <a:r>
              <a:rPr lang="en-US" sz="1450" spc="-2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June</a:t>
            </a:r>
            <a:r>
              <a:rPr lang="en-US" sz="1450" spc="-3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spc="-5"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1,</a:t>
            </a:r>
            <a:r>
              <a:rPr lang="en-US" sz="1450" spc="-2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 </a:t>
            </a:r>
            <a:r>
              <a:rPr lang="en-US" sz="1450" dirty="0">
                <a:solidFill>
                  <a:schemeClr val="tx1"/>
                </a:solidFill>
                <a:effectLst/>
                <a:latin typeface="Century Gothic" panose="020B0502020202020204" pitchFamily="34" charset="0"/>
                <a:ea typeface="Arial" panose="020B0604020202020204" pitchFamily="34" charset="0"/>
                <a:cs typeface="DaunPenh" panose="01010101010101010101" pitchFamily="2" charset="0"/>
              </a:rPr>
              <a:t>2019.</a:t>
            </a:r>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p:txBody>
      </p:sp>
      <p:pic>
        <p:nvPicPr>
          <p:cNvPr id="10" name="Picture 9">
            <a:extLst>
              <a:ext uri="{FF2B5EF4-FFF2-40B4-BE49-F238E27FC236}">
                <a16:creationId xmlns:a16="http://schemas.microsoft.com/office/drawing/2014/main" id="{5E332382-E69C-44A1-86BA-8F10838FBB2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609600"/>
            <a:ext cx="2743200" cy="914399"/>
          </a:xfrm>
          <a:prstGeom prst="rect">
            <a:avLst/>
          </a:prstGeom>
          <a:noFill/>
          <a:ln>
            <a:noFill/>
          </a:ln>
        </p:spPr>
      </p:pic>
    </p:spTree>
    <p:extLst>
      <p:ext uri="{BB962C8B-B14F-4D97-AF65-F5344CB8AC3E}">
        <p14:creationId xmlns:p14="http://schemas.microsoft.com/office/powerpoint/2010/main" val="1627982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E27C340E-32DA-4B30-BF8C-CE9B156020AD}"/>
              </a:ext>
            </a:extLst>
          </p:cNvPr>
          <p:cNvSpPr/>
          <p:nvPr/>
        </p:nvSpPr>
        <p:spPr>
          <a:xfrm>
            <a:off x="457200" y="609600"/>
            <a:ext cx="8305800" cy="5029200"/>
          </a:xfrm>
          <a:prstGeom prst="roundRect">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marL="0" marR="0">
              <a:spcBef>
                <a:spcPts val="0"/>
              </a:spcBef>
              <a:spcAft>
                <a:spcPts val="0"/>
              </a:spcAft>
            </a:pPr>
            <a:r>
              <a:rPr lang="en-US" dirty="0">
                <a:solidFill>
                  <a:schemeClr val="tx1"/>
                </a:solidFill>
                <a:latin typeface="Century Gothic" panose="020B0502020202020204" pitchFamily="34" charset="0"/>
                <a:ea typeface="Calibri" panose="020F0502020204030204" pitchFamily="34" charset="0"/>
              </a:rPr>
              <a:t>An a</a:t>
            </a:r>
            <a:r>
              <a:rPr lang="en-US" dirty="0">
                <a:solidFill>
                  <a:schemeClr val="tx1"/>
                </a:solidFill>
                <a:effectLst/>
                <a:latin typeface="Century Gothic" panose="020B0502020202020204" pitchFamily="34" charset="0"/>
                <a:ea typeface="Calibri" panose="020F0502020204030204" pitchFamily="34" charset="0"/>
              </a:rPr>
              <a:t>pplication can be submitted via any of the following methods:</a:t>
            </a:r>
          </a:p>
          <a:p>
            <a:pPr marL="0" marR="0">
              <a:spcBef>
                <a:spcPts val="0"/>
              </a:spcBef>
              <a:spcAft>
                <a:spcPts val="0"/>
              </a:spcAft>
            </a:pPr>
            <a:endParaRPr lang="en-US" dirty="0">
              <a:solidFill>
                <a:schemeClr val="tx1"/>
              </a:solidFill>
              <a:effectLst/>
              <a:latin typeface="Century Gothic" panose="020B0502020202020204" pitchFamily="34" charset="0"/>
              <a:ea typeface="Calibri" panose="020F0502020204030204" pitchFamily="34" charset="0"/>
            </a:endParaRPr>
          </a:p>
          <a:p>
            <a:r>
              <a:rPr lang="en-US" dirty="0">
                <a:solidFill>
                  <a:schemeClr val="tx1"/>
                </a:solidFill>
                <a:effectLst/>
                <a:latin typeface="Century Gothic" panose="020B0502020202020204" pitchFamily="34" charset="0"/>
                <a:ea typeface="Calibri" panose="020F0502020204030204" pitchFamily="34" charset="0"/>
              </a:rPr>
              <a:t>• </a:t>
            </a:r>
            <a:r>
              <a:rPr lang="en-US" b="1" dirty="0">
                <a:solidFill>
                  <a:schemeClr val="tx1"/>
                </a:solidFill>
                <a:latin typeface="Century Gothic" panose="020B0502020202020204" pitchFamily="34" charset="0"/>
                <a:ea typeface="Calibri" panose="020F0502020204030204" pitchFamily="34" charset="0"/>
              </a:rPr>
              <a:t>On-Line</a:t>
            </a:r>
            <a:r>
              <a:rPr lang="en-US" dirty="0">
                <a:solidFill>
                  <a:schemeClr val="tx1"/>
                </a:solidFill>
                <a:latin typeface="Century Gothic" panose="020B0502020202020204" pitchFamily="34" charset="0"/>
                <a:ea typeface="Calibri" panose="020F0502020204030204" pitchFamily="34" charset="0"/>
              </a:rPr>
              <a:t> via </a:t>
            </a:r>
            <a:r>
              <a:rPr lang="en-US" dirty="0" err="1">
                <a:solidFill>
                  <a:schemeClr val="tx1"/>
                </a:solidFill>
                <a:latin typeface="Century Gothic" panose="020B0502020202020204" pitchFamily="34" charset="0"/>
                <a:ea typeface="Calibri" panose="020F0502020204030204" pitchFamily="34" charset="0"/>
              </a:rPr>
              <a:t>BenefitsCal</a:t>
            </a:r>
            <a:r>
              <a:rPr lang="en-US" dirty="0">
                <a:solidFill>
                  <a:schemeClr val="tx1"/>
                </a:solidFill>
                <a:latin typeface="Century Gothic" panose="020B0502020202020204" pitchFamily="34" charset="0"/>
                <a:ea typeface="Calibri" panose="020F0502020204030204" pitchFamily="34" charset="0"/>
              </a:rPr>
              <a:t>: </a:t>
            </a:r>
            <a:r>
              <a:rPr lang="en-US" dirty="0">
                <a:solidFill>
                  <a:srgbClr val="9399F5"/>
                </a:solidFill>
                <a:latin typeface="Century Gothic" panose="020B0502020202020204" pitchFamily="34" charset="0"/>
                <a:hlinkClick r:id="rId3" tooltip="https://benefitscal.com/"/>
              </a:rPr>
              <a:t>https://benefitscal.com/</a:t>
            </a:r>
            <a:r>
              <a:rPr lang="en-US" dirty="0">
                <a:solidFill>
                  <a:srgbClr val="0070C0"/>
                </a:solidFill>
                <a:latin typeface="Century Gothic" panose="020B0502020202020204" pitchFamily="34" charset="0"/>
              </a:rPr>
              <a:t> </a:t>
            </a:r>
            <a:r>
              <a:rPr lang="en-US" dirty="0">
                <a:solidFill>
                  <a:schemeClr val="tx1"/>
                </a:solidFill>
                <a:latin typeface="Century Gothic" panose="020B0502020202020204" pitchFamily="34" charset="0"/>
                <a:ea typeface="Calibri" panose="020F0502020204030204" pitchFamily="34" charset="0"/>
              </a:rPr>
              <a:t>and 				 	          </a:t>
            </a:r>
            <a:r>
              <a:rPr lang="en-US" u="sng" dirty="0">
                <a:solidFill>
                  <a:srgbClr val="0070C0"/>
                </a:solidFill>
                <a:latin typeface="Century Gothic" panose="020B0502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https://www.getcalfresh.org/</a:t>
            </a:r>
            <a:r>
              <a:rPr lang="en-US" dirty="0">
                <a:solidFill>
                  <a:srgbClr val="0070C0"/>
                </a:solidFill>
                <a:latin typeface="Century Gothic" panose="020B0502020202020204" pitchFamily="34" charset="0"/>
                <a:ea typeface="Calibri" panose="020F0502020204030204" pitchFamily="34" charset="0"/>
              </a:rPr>
              <a:t>; </a:t>
            </a:r>
          </a:p>
          <a:p>
            <a:r>
              <a:rPr lang="en-US" b="1" dirty="0">
                <a:solidFill>
                  <a:schemeClr val="tx1"/>
                </a:solidFill>
                <a:latin typeface="Century Gothic" panose="020B0502020202020204" pitchFamily="34" charset="0"/>
                <a:ea typeface="Calibri" panose="020F0502020204030204" pitchFamily="34" charset="0"/>
              </a:rPr>
              <a:t>• By Telephone </a:t>
            </a:r>
            <a:r>
              <a:rPr lang="en-US" dirty="0">
                <a:solidFill>
                  <a:schemeClr val="tx1"/>
                </a:solidFill>
                <a:latin typeface="Century Gothic" panose="020B0502020202020204" pitchFamily="34" charset="0"/>
                <a:ea typeface="Calibri" panose="020F0502020204030204" pitchFamily="34" charset="0"/>
              </a:rPr>
              <a:t>by calling Customer Service Center (866) 613-3777;</a:t>
            </a:r>
          </a:p>
          <a:p>
            <a:r>
              <a:rPr lang="en-US" dirty="0">
                <a:solidFill>
                  <a:schemeClr val="tx1"/>
                </a:solidFill>
                <a:latin typeface="Century Gothic" panose="020B0502020202020204" pitchFamily="34" charset="0"/>
                <a:ea typeface="Calibri" panose="020F0502020204030204" pitchFamily="34" charset="0"/>
              </a:rPr>
              <a:t>• </a:t>
            </a:r>
            <a:r>
              <a:rPr lang="en-US" b="1" dirty="0">
                <a:solidFill>
                  <a:schemeClr val="tx1"/>
                </a:solidFill>
                <a:latin typeface="Century Gothic" panose="020B0502020202020204" pitchFamily="34" charset="0"/>
                <a:ea typeface="Calibri" panose="020F0502020204030204" pitchFamily="34" charset="0"/>
              </a:rPr>
              <a:t>By Fax </a:t>
            </a:r>
            <a:r>
              <a:rPr lang="en-US" dirty="0">
                <a:solidFill>
                  <a:schemeClr val="tx1"/>
                </a:solidFill>
                <a:latin typeface="Century Gothic" panose="020B0502020202020204" pitchFamily="34" charset="0"/>
                <a:ea typeface="Calibri" panose="020F0502020204030204" pitchFamily="34" charset="0"/>
              </a:rPr>
              <a:t>at (310) 215-8220;</a:t>
            </a:r>
          </a:p>
          <a:p>
            <a:r>
              <a:rPr lang="en-US" dirty="0">
                <a:solidFill>
                  <a:schemeClr val="tx1"/>
                </a:solidFill>
                <a:latin typeface="Century Gothic" panose="020B0502020202020204" pitchFamily="34" charset="0"/>
                <a:ea typeface="Calibri" panose="020F0502020204030204" pitchFamily="34" charset="0"/>
              </a:rPr>
              <a:t>• </a:t>
            </a:r>
            <a:r>
              <a:rPr lang="en-US" b="1" dirty="0">
                <a:solidFill>
                  <a:schemeClr val="tx1"/>
                </a:solidFill>
                <a:latin typeface="Century Gothic" panose="020B0502020202020204" pitchFamily="34" charset="0"/>
                <a:ea typeface="Calibri" panose="020F0502020204030204" pitchFamily="34" charset="0"/>
              </a:rPr>
              <a:t>In-Person</a:t>
            </a:r>
            <a:r>
              <a:rPr lang="en-US" dirty="0">
                <a:solidFill>
                  <a:schemeClr val="tx1"/>
                </a:solidFill>
                <a:latin typeface="Century Gothic" panose="020B0502020202020204" pitchFamily="34" charset="0"/>
                <a:ea typeface="Calibri" panose="020F0502020204030204" pitchFamily="34" charset="0"/>
              </a:rPr>
              <a:t> at any of the District Offices;</a:t>
            </a:r>
          </a:p>
          <a:p>
            <a:r>
              <a:rPr lang="en-US" dirty="0">
                <a:solidFill>
                  <a:schemeClr val="tx1"/>
                </a:solidFill>
                <a:effectLst/>
                <a:latin typeface="Century Gothic" panose="020B0502020202020204" pitchFamily="34" charset="0"/>
                <a:ea typeface="Calibri" panose="020F0502020204030204" pitchFamily="34" charset="0"/>
              </a:rPr>
              <a:t>• </a:t>
            </a:r>
            <a:r>
              <a:rPr lang="en-US" b="1" dirty="0">
                <a:solidFill>
                  <a:schemeClr val="tx1"/>
                </a:solidFill>
                <a:latin typeface="Century Gothic" panose="020B0502020202020204" pitchFamily="34" charset="0"/>
                <a:ea typeface="Calibri" panose="020F0502020204030204" pitchFamily="34" charset="0"/>
              </a:rPr>
              <a:t>By Mail </a:t>
            </a:r>
            <a:r>
              <a:rPr lang="en-US" dirty="0">
                <a:solidFill>
                  <a:schemeClr val="tx1"/>
                </a:solidFill>
                <a:latin typeface="Century Gothic" panose="020B0502020202020204" pitchFamily="34" charset="0"/>
                <a:ea typeface="Calibri" panose="020F0502020204030204" pitchFamily="34" charset="0"/>
              </a:rPr>
              <a:t>to any local DPSS District Offices;</a:t>
            </a:r>
          </a:p>
          <a:p>
            <a:pPr marL="176213" indent="-176213"/>
            <a:r>
              <a:rPr lang="en-US" dirty="0">
                <a:solidFill>
                  <a:schemeClr val="tx1"/>
                </a:solidFill>
                <a:effectLst/>
                <a:latin typeface="Century Gothic" panose="020B0502020202020204" pitchFamily="34" charset="0"/>
                <a:ea typeface="Calibri" panose="020F0502020204030204" pitchFamily="34" charset="0"/>
              </a:rPr>
              <a:t>• </a:t>
            </a:r>
            <a:r>
              <a:rPr lang="en-US" b="1" dirty="0">
                <a:solidFill>
                  <a:schemeClr val="tx1"/>
                </a:solidFill>
                <a:effectLst/>
                <a:latin typeface="Century Gothic" panose="020B0502020202020204" pitchFamily="34" charset="0"/>
                <a:ea typeface="Calibri" panose="020F0502020204030204" pitchFamily="34" charset="0"/>
              </a:rPr>
              <a:t>Community-Based Organizations</a:t>
            </a:r>
            <a:r>
              <a:rPr lang="en-US" dirty="0">
                <a:solidFill>
                  <a:schemeClr val="tx1"/>
                </a:solidFill>
                <a:effectLst/>
                <a:latin typeface="Century Gothic" panose="020B0502020202020204" pitchFamily="34" charset="0"/>
                <a:ea typeface="Calibri" panose="020F0502020204030204" pitchFamily="34" charset="0"/>
              </a:rPr>
              <a:t> (CBO); </a:t>
            </a:r>
          </a:p>
          <a:p>
            <a:pPr marL="0" marR="0">
              <a:spcBef>
                <a:spcPts val="0"/>
              </a:spcBef>
              <a:spcAft>
                <a:spcPts val="0"/>
              </a:spcAft>
            </a:pPr>
            <a:r>
              <a:rPr lang="en-US" dirty="0">
                <a:solidFill>
                  <a:schemeClr val="tx1"/>
                </a:solidFill>
                <a:effectLst/>
                <a:latin typeface="Century Gothic" panose="020B0502020202020204" pitchFamily="34" charset="0"/>
                <a:ea typeface="Calibri" panose="020F0502020204030204" pitchFamily="34" charset="0"/>
              </a:rPr>
              <a:t>• </a:t>
            </a:r>
            <a:r>
              <a:rPr lang="en-US" b="1" dirty="0">
                <a:solidFill>
                  <a:schemeClr val="tx1"/>
                </a:solidFill>
                <a:effectLst/>
                <a:latin typeface="Century Gothic" panose="020B0502020202020204" pitchFamily="34" charset="0"/>
                <a:ea typeface="Calibri" panose="020F0502020204030204" pitchFamily="34" charset="0"/>
              </a:rPr>
              <a:t>Faith-Based Organizations </a:t>
            </a:r>
            <a:r>
              <a:rPr lang="en-US" dirty="0">
                <a:solidFill>
                  <a:schemeClr val="tx1"/>
                </a:solidFill>
                <a:effectLst/>
                <a:latin typeface="Century Gothic" panose="020B0502020202020204" pitchFamily="34" charset="0"/>
                <a:ea typeface="Calibri" panose="020F0502020204030204" pitchFamily="34" charset="0"/>
              </a:rPr>
              <a:t>(FBO);</a:t>
            </a:r>
          </a:p>
          <a:p>
            <a:pPr marL="0" marR="0">
              <a:spcBef>
                <a:spcPts val="0"/>
              </a:spcBef>
              <a:spcAft>
                <a:spcPts val="0"/>
              </a:spcAft>
            </a:pPr>
            <a:r>
              <a:rPr lang="en-US" dirty="0">
                <a:solidFill>
                  <a:schemeClr val="tx1"/>
                </a:solidFill>
                <a:effectLst/>
                <a:latin typeface="Century Gothic" panose="020B0502020202020204" pitchFamily="34" charset="0"/>
                <a:ea typeface="Calibri" panose="020F0502020204030204" pitchFamily="34" charset="0"/>
              </a:rPr>
              <a:t>• </a:t>
            </a:r>
            <a:r>
              <a:rPr lang="en-US" b="1" dirty="0">
                <a:solidFill>
                  <a:schemeClr val="tx1"/>
                </a:solidFill>
                <a:effectLst/>
                <a:latin typeface="Century Gothic" panose="020B0502020202020204" pitchFamily="34" charset="0"/>
                <a:ea typeface="Calibri" panose="020F0502020204030204" pitchFamily="34" charset="0"/>
              </a:rPr>
              <a:t>CalFresh Application Assisters</a:t>
            </a:r>
            <a:r>
              <a:rPr lang="en-US" dirty="0">
                <a:solidFill>
                  <a:schemeClr val="tx1"/>
                </a:solidFill>
                <a:effectLst/>
                <a:latin typeface="Century Gothic" panose="020B0502020202020204" pitchFamily="34" charset="0"/>
                <a:ea typeface="Calibri" panose="020F0502020204030204" pitchFamily="34" charset="0"/>
              </a:rPr>
              <a:t>; or </a:t>
            </a:r>
          </a:p>
          <a:p>
            <a:pPr marL="0" marR="0">
              <a:spcBef>
                <a:spcPts val="0"/>
              </a:spcBef>
              <a:spcAft>
                <a:spcPts val="0"/>
              </a:spcAft>
            </a:pPr>
            <a:r>
              <a:rPr lang="en-US" dirty="0">
                <a:solidFill>
                  <a:schemeClr val="tx1"/>
                </a:solidFill>
                <a:effectLst/>
                <a:latin typeface="Century Gothic" panose="020B0502020202020204" pitchFamily="34" charset="0"/>
                <a:ea typeface="Calibri" panose="020F0502020204030204" pitchFamily="34" charset="0"/>
              </a:rPr>
              <a:t>• </a:t>
            </a:r>
            <a:r>
              <a:rPr lang="en-US" b="1" dirty="0">
                <a:solidFill>
                  <a:schemeClr val="tx1"/>
                </a:solidFill>
                <a:effectLst/>
                <a:latin typeface="Century Gothic" panose="020B0502020202020204" pitchFamily="34" charset="0"/>
                <a:ea typeface="Calibri" panose="020F0502020204030204" pitchFamily="34" charset="0"/>
              </a:rPr>
              <a:t>Outreach efforts</a:t>
            </a:r>
            <a:r>
              <a:rPr lang="en-US" dirty="0">
                <a:solidFill>
                  <a:schemeClr val="tx1"/>
                </a:solidFill>
                <a:effectLst/>
                <a:latin typeface="Century Gothic" panose="020B0502020202020204" pitchFamily="34" charset="0"/>
                <a:ea typeface="Calibri" panose="020F0502020204030204" pitchFamily="34" charset="0"/>
              </a:rPr>
              <a:t>.</a:t>
            </a: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a:p>
            <a:pPr algn="ctr" defTabSz="685800"/>
            <a:endParaRPr lang="en-US" sz="1450" dirty="0">
              <a:solidFill>
                <a:schemeClr val="tx1"/>
              </a:solidFill>
              <a:latin typeface="Century Gothic" panose="020B0502020202020204" pitchFamily="34" charset="0"/>
            </a:endParaRPr>
          </a:p>
        </p:txBody>
      </p:sp>
      <p:pic>
        <p:nvPicPr>
          <p:cNvPr id="10" name="Picture 9">
            <a:extLst>
              <a:ext uri="{FF2B5EF4-FFF2-40B4-BE49-F238E27FC236}">
                <a16:creationId xmlns:a16="http://schemas.microsoft.com/office/drawing/2014/main" id="{5E332382-E69C-44A1-86BA-8F10838FBB2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6100" y="762380"/>
            <a:ext cx="2971800" cy="1066039"/>
          </a:xfrm>
          <a:prstGeom prst="rect">
            <a:avLst/>
          </a:prstGeom>
          <a:noFill/>
          <a:ln>
            <a:noFill/>
          </a:ln>
        </p:spPr>
      </p:pic>
    </p:spTree>
    <p:extLst>
      <p:ext uri="{BB962C8B-B14F-4D97-AF65-F5344CB8AC3E}">
        <p14:creationId xmlns:p14="http://schemas.microsoft.com/office/powerpoint/2010/main" val="393573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92C7B-10F9-4E6E-9494-BAE9361F2626}"/>
              </a:ext>
            </a:extLst>
          </p:cNvPr>
          <p:cNvSpPr>
            <a:spLocks noGrp="1"/>
          </p:cNvSpPr>
          <p:nvPr>
            <p:ph type="title"/>
          </p:nvPr>
        </p:nvSpPr>
        <p:spPr>
          <a:xfrm>
            <a:off x="838200" y="180110"/>
            <a:ext cx="6347713" cy="685800"/>
          </a:xfrm>
        </p:spPr>
        <p:txBody>
          <a:bodyPr>
            <a:normAutofit fontScale="90000"/>
          </a:bodyPr>
          <a:lstStyle/>
          <a:p>
            <a:pPr algn="ctr"/>
            <a:r>
              <a:rPr lang="en-US" altLang="en-US" b="1" dirty="0">
                <a:solidFill>
                  <a:srgbClr val="0070C0"/>
                </a:solidFill>
                <a:latin typeface="Century Gothic" panose="020B0502020202020204" pitchFamily="34" charset="0"/>
                <a:cs typeface="Tahoma" pitchFamily="34" charset="0"/>
              </a:rPr>
              <a:t>General Relief Program (GR)</a:t>
            </a:r>
            <a:br>
              <a:rPr lang="en-US" altLang="en-US"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cs typeface="Tahoma" pitchFamily="34" charset="0"/>
              </a:rPr>
            </a:br>
            <a:endParaRPr lang="en-US" dirty="0"/>
          </a:p>
        </p:txBody>
      </p:sp>
      <p:sp>
        <p:nvSpPr>
          <p:cNvPr id="3" name="Content Placeholder 2">
            <a:extLst>
              <a:ext uri="{FF2B5EF4-FFF2-40B4-BE49-F238E27FC236}">
                <a16:creationId xmlns:a16="http://schemas.microsoft.com/office/drawing/2014/main" id="{1D041D00-6AD3-4A2A-B9AC-3E85BCCB2A2C}"/>
              </a:ext>
            </a:extLst>
          </p:cNvPr>
          <p:cNvSpPr>
            <a:spLocks noGrp="1"/>
          </p:cNvSpPr>
          <p:nvPr>
            <p:ph idx="1"/>
          </p:nvPr>
        </p:nvSpPr>
        <p:spPr>
          <a:xfrm>
            <a:off x="381001" y="865910"/>
            <a:ext cx="7696200" cy="5687290"/>
          </a:xfrm>
        </p:spPr>
        <p:txBody>
          <a:bodyPr>
            <a:normAutofit/>
          </a:bodyPr>
          <a:lstStyle/>
          <a:p>
            <a:pPr marL="0" indent="0" algn="just" defTabSz="685800">
              <a:spcBef>
                <a:spcPct val="20000"/>
              </a:spcBef>
              <a:buNone/>
            </a:pPr>
            <a:r>
              <a:rPr lang="en-US" sz="1800" dirty="0">
                <a:effectLst/>
                <a:latin typeface="Century Gothic" panose="020B0502020202020204" pitchFamily="34" charset="0"/>
                <a:ea typeface="Calibri" panose="020F0502020204030204" pitchFamily="34" charset="0"/>
                <a:cs typeface="Calibri" panose="020F0502020204030204" pitchFamily="34" charset="0"/>
              </a:rPr>
              <a:t>General Relief (GR) Program is a 100% County-funded program, which provides cash and supportive services to indigent adults, </a:t>
            </a:r>
            <a:r>
              <a:rPr lang="en-US" altLang="en-US" dirty="0">
                <a:solidFill>
                  <a:srgbClr val="000000"/>
                </a:solidFill>
                <a:latin typeface="Century Gothic" panose="020B0502020202020204" pitchFamily="34" charset="0"/>
                <a:cs typeface="Tahoma" pitchFamily="34" charset="0"/>
              </a:rPr>
              <a:t>18 years old and older, </a:t>
            </a:r>
            <a:r>
              <a:rPr lang="en-US" sz="1800" dirty="0">
                <a:effectLst/>
                <a:latin typeface="Century Gothic" panose="020B0502020202020204" pitchFamily="34" charset="0"/>
                <a:ea typeface="Calibri" panose="020F0502020204030204" pitchFamily="34" charset="0"/>
                <a:cs typeface="Calibri" panose="020F0502020204030204" pitchFamily="34" charset="0"/>
              </a:rPr>
              <a:t>who do not qualify for state or federal public assistance programs.  </a:t>
            </a:r>
            <a:r>
              <a:rPr lang="en-US" altLang="en-US" dirty="0">
                <a:solidFill>
                  <a:srgbClr val="000000"/>
                </a:solidFill>
                <a:latin typeface="Century Gothic" panose="020B0502020202020204" pitchFamily="34" charset="0"/>
                <a:cs typeface="Tahoma" pitchFamily="34" charset="0"/>
              </a:rPr>
              <a:t>Individuals who receive GR are required to participate in General Relief Opportunities to WORK (GROW).  </a:t>
            </a:r>
          </a:p>
          <a:p>
            <a:pPr marL="0" indent="0">
              <a:buClr>
                <a:schemeClr val="accent1">
                  <a:lumMod val="75000"/>
                </a:schemeClr>
              </a:buClr>
              <a:buFont typeface="Wingdings 3" charset="2"/>
              <a:buNone/>
            </a:pPr>
            <a:r>
              <a:rPr lang="en-US" sz="1600" b="1" dirty="0">
                <a:latin typeface="Century Gothic" panose="020B0502020202020204" pitchFamily="34" charset="0"/>
              </a:rPr>
              <a:t>To Apply:</a:t>
            </a:r>
          </a:p>
          <a:p>
            <a:pPr>
              <a:buClr>
                <a:schemeClr val="accent1">
                  <a:lumMod val="75000"/>
                </a:schemeClr>
              </a:buClr>
            </a:pPr>
            <a:r>
              <a:rPr lang="en-US" sz="1600" b="1" dirty="0">
                <a:latin typeface="Century Gothic" panose="020B0502020202020204" pitchFamily="34" charset="0"/>
              </a:rPr>
              <a:t>On-line</a:t>
            </a:r>
            <a:r>
              <a:rPr lang="en-US" sz="1600" dirty="0">
                <a:latin typeface="Century Gothic" panose="020B0502020202020204" pitchFamily="34" charset="0"/>
              </a:rPr>
              <a:t> – Visit the </a:t>
            </a:r>
            <a:r>
              <a:rPr lang="en-US" sz="1600" b="1" i="1" dirty="0" err="1">
                <a:latin typeface="Century Gothic" panose="020B0502020202020204" pitchFamily="34" charset="0"/>
              </a:rPr>
              <a:t>BenefitsCal</a:t>
            </a:r>
            <a:r>
              <a:rPr lang="en-US" sz="1600" dirty="0">
                <a:latin typeface="Century Gothic" panose="020B0502020202020204" pitchFamily="34" charset="0"/>
              </a:rPr>
              <a:t> webpage:  </a:t>
            </a:r>
            <a:r>
              <a:rPr lang="en-US" sz="1600" dirty="0">
                <a:solidFill>
                  <a:srgbClr val="0070C0"/>
                </a:solidFill>
                <a:latin typeface="Century Gothic" panose="020B0502020202020204" pitchFamily="34" charset="0"/>
              </a:rPr>
              <a:t>www.benefitscal.com</a:t>
            </a:r>
          </a:p>
          <a:p>
            <a:pPr>
              <a:buClr>
                <a:schemeClr val="accent1">
                  <a:lumMod val="75000"/>
                </a:schemeClr>
              </a:buClr>
            </a:pPr>
            <a:r>
              <a:rPr lang="en-US" sz="1600" b="1" dirty="0">
                <a:latin typeface="Century Gothic" panose="020B0502020202020204" pitchFamily="34" charset="0"/>
              </a:rPr>
              <a:t>By Telephone –  </a:t>
            </a:r>
            <a:r>
              <a:rPr lang="en-US" sz="1600" dirty="0">
                <a:latin typeface="Century Gothic" panose="020B0502020202020204" pitchFamily="34" charset="0"/>
              </a:rPr>
              <a:t>Call Customer Service Center to complete an application over the phone at (866) 613-3777</a:t>
            </a:r>
          </a:p>
          <a:p>
            <a:pPr>
              <a:buClr>
                <a:schemeClr val="accent1">
                  <a:lumMod val="75000"/>
                </a:schemeClr>
              </a:buClr>
            </a:pPr>
            <a:r>
              <a:rPr lang="en-US" sz="1600" b="1" dirty="0">
                <a:effectLst/>
                <a:latin typeface="Century Gothic" panose="020B0502020202020204" pitchFamily="34" charset="0"/>
                <a:ea typeface="Times New Roman" panose="02020603050405020304" pitchFamily="18" charset="0"/>
              </a:rPr>
              <a:t>By Fax </a:t>
            </a:r>
            <a:r>
              <a:rPr lang="en-US" sz="1600" dirty="0">
                <a:effectLst/>
                <a:latin typeface="Century Gothic" panose="020B0502020202020204" pitchFamily="34" charset="0"/>
                <a:ea typeface="Times New Roman" panose="02020603050405020304" pitchFamily="18" charset="0"/>
              </a:rPr>
              <a:t>at: 310-215-8220;  </a:t>
            </a:r>
            <a:endParaRPr lang="en-US" sz="1600" dirty="0">
              <a:latin typeface="Century Gothic" panose="020B0502020202020204" pitchFamily="34" charset="0"/>
              <a:ea typeface="Times New Roman" panose="02020603050405020304" pitchFamily="18" charset="0"/>
            </a:endParaRPr>
          </a:p>
          <a:p>
            <a:pPr>
              <a:buClr>
                <a:schemeClr val="accent1">
                  <a:lumMod val="75000"/>
                </a:schemeClr>
              </a:buClr>
            </a:pPr>
            <a:r>
              <a:rPr lang="en-US" sz="1600" b="1" dirty="0">
                <a:effectLst/>
                <a:latin typeface="Century Gothic" panose="020B0502020202020204" pitchFamily="34" charset="0"/>
                <a:ea typeface="Times New Roman" panose="02020603050405020304" pitchFamily="18" charset="0"/>
              </a:rPr>
              <a:t>By Mail </a:t>
            </a:r>
            <a:r>
              <a:rPr lang="en-US" sz="1600" dirty="0">
                <a:effectLst/>
                <a:latin typeface="Century Gothic" panose="020B0502020202020204" pitchFamily="34" charset="0"/>
                <a:ea typeface="Times New Roman" panose="02020603050405020304" pitchFamily="18" charset="0"/>
              </a:rPr>
              <a:t>at: Department of Public Social Services</a:t>
            </a:r>
            <a:endParaRPr lang="en-US" sz="1600" dirty="0">
              <a:effectLst/>
              <a:latin typeface="Century Gothic" panose="020B0502020202020204" pitchFamily="34" charset="0"/>
              <a:ea typeface="Calibri" panose="020F0502020204030204" pitchFamily="34" charset="0"/>
            </a:endParaRPr>
          </a:p>
          <a:p>
            <a:pPr marL="1257300" marR="0" indent="0">
              <a:spcBef>
                <a:spcPts val="0"/>
              </a:spcBef>
              <a:spcAft>
                <a:spcPts val="0"/>
              </a:spcAft>
              <a:buNone/>
            </a:pPr>
            <a:r>
              <a:rPr lang="en-US" sz="1600" dirty="0">
                <a:effectLst/>
                <a:latin typeface="Century Gothic" panose="020B0502020202020204" pitchFamily="34" charset="0"/>
                <a:ea typeface="Calibri" panose="020F0502020204030204" pitchFamily="34" charset="0"/>
              </a:rPr>
              <a:t>   P.O. Box 1580</a:t>
            </a:r>
          </a:p>
          <a:p>
            <a:pPr marL="1257300" marR="0" indent="0">
              <a:spcBef>
                <a:spcPts val="0"/>
              </a:spcBef>
              <a:spcAft>
                <a:spcPts val="0"/>
              </a:spcAft>
              <a:buNone/>
            </a:pPr>
            <a:r>
              <a:rPr lang="en-US" sz="1600" dirty="0">
                <a:effectLst/>
                <a:latin typeface="Century Gothic" panose="020B0502020202020204" pitchFamily="34" charset="0"/>
                <a:ea typeface="Calibri" panose="020F0502020204030204" pitchFamily="34" charset="0"/>
              </a:rPr>
              <a:t>   Inglewood, CA 90308-1580; or</a:t>
            </a:r>
          </a:p>
          <a:p>
            <a:pPr defTabSz="685800">
              <a:buFont typeface="Wingdings" panose="05000000000000000000" pitchFamily="2" charset="2"/>
              <a:buChar char="Ø"/>
            </a:pPr>
            <a:r>
              <a:rPr lang="en-US" sz="1600" b="1" dirty="0">
                <a:latin typeface="Century Gothic" panose="020B0502020202020204" pitchFamily="34" charset="0"/>
              </a:rPr>
              <a:t>In Person </a:t>
            </a:r>
            <a:r>
              <a:rPr lang="en-US" sz="1600" dirty="0">
                <a:latin typeface="Century Gothic" panose="020B0502020202020204" pitchFamily="34" charset="0"/>
              </a:rPr>
              <a:t>– For a list of offices near you, visit: </a:t>
            </a:r>
            <a:r>
              <a:rPr lang="en-US" sz="1600" u="sng" dirty="0">
                <a:solidFill>
                  <a:srgbClr val="0070C0"/>
                </a:solidFill>
                <a:effectLst/>
                <a:latin typeface="Century Gothic" panose="020B050202020202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https://dpss.lacounty.gov/en/resources/offices.html</a:t>
            </a:r>
            <a:r>
              <a:rPr lang="en-US" sz="1600" dirty="0">
                <a:latin typeface="Century Gothic" panose="020B0502020202020204" pitchFamily="34" charset="0"/>
              </a:rPr>
              <a:t> </a:t>
            </a:r>
            <a:endParaRPr lang="en-US" sz="1600" dirty="0">
              <a:latin typeface="Century Gothic" panose="020B0502020202020204" pitchFamily="34" charset="0"/>
              <a:ea typeface="Calibri" panose="020F0502020204030204" pitchFamily="34" charset="0"/>
            </a:endParaRPr>
          </a:p>
          <a:p>
            <a:pPr marL="0" indent="0" algn="just" defTabSz="685800">
              <a:buNone/>
            </a:pPr>
            <a:endParaRPr lang="en-US" altLang="en-US" sz="900" dirty="0">
              <a:solidFill>
                <a:srgbClr val="000000"/>
              </a:solidFill>
              <a:latin typeface="Century Gothic" panose="020B0502020202020204" pitchFamily="34" charset="0"/>
              <a:cs typeface="Tahoma" pitchFamily="34" charset="0"/>
            </a:endParaRPr>
          </a:p>
          <a:p>
            <a:pPr marL="0" indent="0">
              <a:buNone/>
            </a:pPr>
            <a:r>
              <a:rPr lang="en-US" altLang="en-US" dirty="0">
                <a:solidFill>
                  <a:srgbClr val="000000"/>
                </a:solidFill>
                <a:latin typeface="Century Gothic" panose="020B0502020202020204" pitchFamily="34" charset="0"/>
                <a:cs typeface="Tahoma" pitchFamily="34" charset="0"/>
              </a:rPr>
              <a:t>For more information, </a:t>
            </a:r>
            <a:r>
              <a:rPr lang="en-US" dirty="0">
                <a:latin typeface="Century Gothic" panose="020B0502020202020204" pitchFamily="34" charset="0"/>
                <a:ea typeface="Tahoma" panose="020B0604030504040204" pitchFamily="34" charset="0"/>
                <a:cs typeface="Tahoma" panose="020B0604030504040204" pitchFamily="34" charset="0"/>
              </a:rPr>
              <a:t>go to: </a:t>
            </a:r>
            <a:r>
              <a:rPr lang="en-US" dirty="0">
                <a:solidFill>
                  <a:srgbClr val="0070C0"/>
                </a:solidFill>
                <a:latin typeface="Century Gothic" panose="020B0502020202020204" pitchFamily="34" charset="0"/>
                <a:ea typeface="Tahoma" panose="020B0604030504040204" pitchFamily="34" charset="0"/>
                <a:cs typeface="Tahoma" panose="020B0604030504040204" pitchFamily="34" charset="0"/>
                <a:hlinkClick r:id="rId4">
                  <a:extLst>
                    <a:ext uri="{A12FA001-AC4F-418D-AE19-62706E023703}">
                      <ahyp:hlinkClr xmlns:ahyp="http://schemas.microsoft.com/office/drawing/2018/hyperlinkcolor" val="tx"/>
                    </a:ext>
                  </a:extLst>
                </a:hlinkClick>
              </a:rPr>
              <a:t>https://dpss.lacounty.gov/en.html</a:t>
            </a:r>
            <a:endParaRPr lang="en-US" dirty="0">
              <a:solidFill>
                <a:srgbClr val="0070C0"/>
              </a:solidFill>
              <a:latin typeface="Century Gothic" panose="020B0502020202020204" pitchFamily="34" charset="0"/>
              <a:ea typeface="Tahoma" panose="020B0604030504040204" pitchFamily="34" charset="0"/>
              <a:cs typeface="Tahoma" panose="020B060403050404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033F8763-AAB3-4767-97D9-A38124256210}"/>
              </a:ext>
            </a:extLst>
          </p:cNvPr>
          <p:cNvSpPr>
            <a:spLocks noGrp="1"/>
          </p:cNvSpPr>
          <p:nvPr>
            <p:ph type="sldNum" sz="quarter" idx="12"/>
          </p:nvPr>
        </p:nvSpPr>
        <p:spPr/>
        <p:txBody>
          <a:bodyPr/>
          <a:lstStyle/>
          <a:p>
            <a:fld id="{45ADDEAA-9FC5-4491-BB07-30389465DBCE}" type="slidenum">
              <a:rPr lang="en-US" smtClean="0"/>
              <a:t>7</a:t>
            </a:fld>
            <a:endParaRPr lang="en-US"/>
          </a:p>
        </p:txBody>
      </p:sp>
    </p:spTree>
    <p:extLst>
      <p:ext uri="{BB962C8B-B14F-4D97-AF65-F5344CB8AC3E}">
        <p14:creationId xmlns:p14="http://schemas.microsoft.com/office/powerpoint/2010/main" val="25340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72A0D-B2F5-4AB2-AEC8-707DA2032009}"/>
              </a:ext>
            </a:extLst>
          </p:cNvPr>
          <p:cNvSpPr>
            <a:spLocks noGrp="1"/>
          </p:cNvSpPr>
          <p:nvPr>
            <p:ph type="title"/>
          </p:nvPr>
        </p:nvSpPr>
        <p:spPr/>
        <p:txBody>
          <a:bodyPr>
            <a:normAutofit fontScale="90000"/>
          </a:bodyPr>
          <a:lstStyle/>
          <a:p>
            <a:r>
              <a:rPr lang="en-US" b="1" dirty="0">
                <a:solidFill>
                  <a:srgbClr val="0070C0"/>
                </a:solidFill>
                <a:latin typeface="Century Gothic" panose="020B0502020202020204" pitchFamily="34" charset="0"/>
              </a:rPr>
              <a:t>General Relief Opportunities for Work (GROW)</a:t>
            </a:r>
          </a:p>
        </p:txBody>
      </p:sp>
      <p:sp>
        <p:nvSpPr>
          <p:cNvPr id="3" name="Content Placeholder 2">
            <a:extLst>
              <a:ext uri="{FF2B5EF4-FFF2-40B4-BE49-F238E27FC236}">
                <a16:creationId xmlns:a16="http://schemas.microsoft.com/office/drawing/2014/main" id="{912AB395-A102-4475-81C9-19BB4E578280}"/>
              </a:ext>
            </a:extLst>
          </p:cNvPr>
          <p:cNvSpPr>
            <a:spLocks noGrp="1"/>
          </p:cNvSpPr>
          <p:nvPr>
            <p:ph idx="1"/>
          </p:nvPr>
        </p:nvSpPr>
        <p:spPr>
          <a:xfrm>
            <a:off x="609598" y="1828800"/>
            <a:ext cx="6347714" cy="4087810"/>
          </a:xfrm>
        </p:spPr>
        <p:txBody>
          <a:bodyPr/>
          <a:lstStyle/>
          <a:p>
            <a:pPr marL="0" indent="0" algn="just" defTabSz="685800">
              <a:buNone/>
              <a:defRPr/>
            </a:pPr>
            <a:r>
              <a:rPr lang="en-US" altLang="en-US" b="1" dirty="0">
                <a:solidFill>
                  <a:srgbClr val="000000"/>
                </a:solidFill>
                <a:latin typeface="Century Gothic" panose="020B0502020202020204" pitchFamily="34" charset="0"/>
                <a:cs typeface="Tahoma" pitchFamily="34" charset="0"/>
              </a:rPr>
              <a:t>GROW </a:t>
            </a:r>
            <a:r>
              <a:rPr lang="en-US" altLang="en-US" dirty="0">
                <a:solidFill>
                  <a:srgbClr val="000000"/>
                </a:solidFill>
                <a:latin typeface="Century Gothic" panose="020B0502020202020204" pitchFamily="34" charset="0"/>
                <a:cs typeface="Tahoma" pitchFamily="34" charset="0"/>
              </a:rPr>
              <a:t>is a program designed to remove employment barriers and transition GR participants from cash aid to self-sufficiency. </a:t>
            </a:r>
            <a:r>
              <a:rPr lang="en-US" dirty="0">
                <a:latin typeface="Century Gothic" panose="020B0502020202020204" pitchFamily="34" charset="0"/>
                <a:ea typeface="Calibri" panose="020F0502020204030204" pitchFamily="34" charset="0"/>
                <a:cs typeface="Calibri" panose="020F0502020204030204" pitchFamily="34" charset="0"/>
              </a:rPr>
              <a:t>GROW participation is required for able-bodied adults. </a:t>
            </a:r>
            <a:r>
              <a:rPr lang="en-US" b="0" i="0" dirty="0">
                <a:solidFill>
                  <a:srgbClr val="000000"/>
                </a:solidFill>
                <a:effectLst/>
                <a:latin typeface="Century Gothic" panose="020B0502020202020204" pitchFamily="34" charset="0"/>
              </a:rPr>
              <a:t>Able-bodied adults can receive aid for no more than nine months in any 12-month period. </a:t>
            </a:r>
            <a:endParaRPr lang="en-US" altLang="en-US" dirty="0">
              <a:solidFill>
                <a:srgbClr val="000000"/>
              </a:solidFill>
              <a:latin typeface="Century Gothic" panose="020B0502020202020204" pitchFamily="34" charset="0"/>
              <a:cs typeface="Tahoma" pitchFamily="34" charset="0"/>
            </a:endParaRPr>
          </a:p>
          <a:p>
            <a:pPr marL="0" indent="0" algn="just" defTabSz="685800">
              <a:spcBef>
                <a:spcPct val="20000"/>
              </a:spcBef>
              <a:buNone/>
            </a:pPr>
            <a:endParaRPr lang="en-US" altLang="en-US" sz="900" dirty="0">
              <a:solidFill>
                <a:srgbClr val="000000"/>
              </a:solidFill>
              <a:latin typeface="Century Gothic" panose="020B0502020202020204" pitchFamily="34" charset="0"/>
              <a:cs typeface="Tahoma" pitchFamily="34" charset="0"/>
            </a:endParaRPr>
          </a:p>
          <a:p>
            <a:pPr marL="0" indent="0" algn="just" defTabSz="685800">
              <a:spcBef>
                <a:spcPct val="20000"/>
              </a:spcBef>
              <a:buNone/>
            </a:pPr>
            <a:r>
              <a:rPr lang="en-US" altLang="en-US" dirty="0">
                <a:solidFill>
                  <a:srgbClr val="000000"/>
                </a:solidFill>
                <a:latin typeface="Century Gothic" panose="020B0502020202020204" pitchFamily="34" charset="0"/>
                <a:cs typeface="Tahoma" pitchFamily="34" charset="0"/>
              </a:rPr>
              <a:t>Services available to GROW participants include:</a:t>
            </a:r>
          </a:p>
          <a:p>
            <a:pPr marL="569912" indent="-285750" defTabSz="685800">
              <a:spcBef>
                <a:spcPct val="20000"/>
              </a:spcBef>
            </a:pPr>
            <a:r>
              <a:rPr lang="en-US" altLang="en-US" dirty="0">
                <a:solidFill>
                  <a:srgbClr val="000000"/>
                </a:solidFill>
                <a:latin typeface="Century Gothic" panose="020B0502020202020204" pitchFamily="34" charset="0"/>
                <a:cs typeface="Tahoma" pitchFamily="34" charset="0"/>
              </a:rPr>
              <a:t>Employment Development; </a:t>
            </a:r>
          </a:p>
          <a:p>
            <a:pPr marL="569912" indent="-285750" defTabSz="685800">
              <a:spcBef>
                <a:spcPct val="20000"/>
              </a:spcBef>
            </a:pPr>
            <a:r>
              <a:rPr lang="en-US" altLang="en-US" dirty="0">
                <a:solidFill>
                  <a:srgbClr val="000000"/>
                </a:solidFill>
                <a:latin typeface="Century Gothic" panose="020B0502020202020204" pitchFamily="34" charset="0"/>
                <a:cs typeface="Tahoma" pitchFamily="34" charset="0"/>
              </a:rPr>
              <a:t>Educational Services; </a:t>
            </a:r>
          </a:p>
          <a:p>
            <a:pPr marL="569912" indent="-285750" defTabSz="685800">
              <a:spcBef>
                <a:spcPct val="20000"/>
              </a:spcBef>
            </a:pPr>
            <a:r>
              <a:rPr lang="en-US" altLang="en-US" dirty="0">
                <a:solidFill>
                  <a:srgbClr val="000000"/>
                </a:solidFill>
                <a:latin typeface="Century Gothic" panose="020B0502020202020204" pitchFamily="34" charset="0"/>
                <a:cs typeface="Tahoma" pitchFamily="34" charset="0"/>
              </a:rPr>
              <a:t>Youth Services;</a:t>
            </a:r>
          </a:p>
          <a:p>
            <a:pPr marL="569912" indent="-285750" defTabSz="685800">
              <a:spcBef>
                <a:spcPct val="20000"/>
              </a:spcBef>
            </a:pPr>
            <a:r>
              <a:rPr lang="en-US" altLang="en-US" dirty="0">
                <a:solidFill>
                  <a:srgbClr val="000000"/>
                </a:solidFill>
                <a:latin typeface="Century Gothic" panose="020B0502020202020204" pitchFamily="34" charset="0"/>
                <a:cs typeface="Tahoma" pitchFamily="34" charset="0"/>
              </a:rPr>
              <a:t>Training Services; and </a:t>
            </a:r>
          </a:p>
          <a:p>
            <a:pPr marL="569912" indent="-285750" defTabSz="685800">
              <a:spcBef>
                <a:spcPct val="20000"/>
              </a:spcBef>
            </a:pPr>
            <a:r>
              <a:rPr lang="en-US" altLang="en-US" dirty="0">
                <a:solidFill>
                  <a:srgbClr val="000000"/>
                </a:solidFill>
                <a:latin typeface="Century Gothic" panose="020B0502020202020204" pitchFamily="34" charset="0"/>
                <a:cs typeface="Tahoma" pitchFamily="34" charset="0"/>
              </a:rPr>
              <a:t>Supportive Services: Domestic Violence, Mental Health; and Substance Use Disorder.</a:t>
            </a:r>
          </a:p>
          <a:p>
            <a:pPr marL="0" indent="0">
              <a:buNone/>
            </a:pPr>
            <a:endParaRPr lang="en-US" dirty="0"/>
          </a:p>
        </p:txBody>
      </p:sp>
      <p:sp>
        <p:nvSpPr>
          <p:cNvPr id="4" name="Slide Number Placeholder 3">
            <a:extLst>
              <a:ext uri="{FF2B5EF4-FFF2-40B4-BE49-F238E27FC236}">
                <a16:creationId xmlns:a16="http://schemas.microsoft.com/office/drawing/2014/main" id="{DDFA8BDF-FD81-4119-84A1-FB98EEAEAE90}"/>
              </a:ext>
            </a:extLst>
          </p:cNvPr>
          <p:cNvSpPr>
            <a:spLocks noGrp="1"/>
          </p:cNvSpPr>
          <p:nvPr>
            <p:ph type="sldNum" sz="quarter" idx="12"/>
          </p:nvPr>
        </p:nvSpPr>
        <p:spPr/>
        <p:txBody>
          <a:bodyPr/>
          <a:lstStyle/>
          <a:p>
            <a:fld id="{45ADDEAA-9FC5-4491-BB07-30389465DBCE}" type="slidenum">
              <a:rPr lang="en-US" smtClean="0"/>
              <a:t>8</a:t>
            </a:fld>
            <a:endParaRPr lang="en-US"/>
          </a:p>
        </p:txBody>
      </p:sp>
    </p:spTree>
    <p:extLst>
      <p:ext uri="{BB962C8B-B14F-4D97-AF65-F5344CB8AC3E}">
        <p14:creationId xmlns:p14="http://schemas.microsoft.com/office/powerpoint/2010/main" val="161824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08EFD-9D81-4171-B5D1-FD77AB3629D2}"/>
              </a:ext>
            </a:extLst>
          </p:cNvPr>
          <p:cNvSpPr>
            <a:spLocks noGrp="1"/>
          </p:cNvSpPr>
          <p:nvPr>
            <p:ph type="title"/>
          </p:nvPr>
        </p:nvSpPr>
        <p:spPr>
          <a:xfrm>
            <a:off x="499872" y="304800"/>
            <a:ext cx="6858000" cy="1143000"/>
          </a:xfrm>
        </p:spPr>
        <p:txBody>
          <a:bodyPr>
            <a:normAutofit fontScale="90000"/>
          </a:bodyPr>
          <a:lstStyle/>
          <a:p>
            <a:pPr algn="ctr"/>
            <a:r>
              <a:rPr lang="en-US" altLang="en-US" b="1" dirty="0">
                <a:solidFill>
                  <a:srgbClr val="0070C0"/>
                </a:solidFill>
                <a:latin typeface="Century Gothic" panose="020B0502020202020204" pitchFamily="34" charset="0"/>
                <a:cs typeface="Tahoma" pitchFamily="34" charset="0"/>
              </a:rPr>
              <a:t>California Work Opportunity and Responsibility to Kids </a:t>
            </a:r>
            <a:r>
              <a:rPr lang="en-US" altLang="en-US" sz="3100" b="1" dirty="0">
                <a:solidFill>
                  <a:srgbClr val="0070C0"/>
                </a:solidFill>
                <a:latin typeface="Century Gothic" panose="020B0502020202020204" pitchFamily="34" charset="0"/>
                <a:cs typeface="Tahoma" pitchFamily="34" charset="0"/>
              </a:rPr>
              <a:t>(CalWORKs)</a:t>
            </a:r>
            <a:endParaRPr lang="en-US" sz="3100" dirty="0">
              <a:solidFill>
                <a:srgbClr val="0070C0"/>
              </a:solidFill>
            </a:endParaRPr>
          </a:p>
        </p:txBody>
      </p:sp>
      <p:sp>
        <p:nvSpPr>
          <p:cNvPr id="3" name="Content Placeholder 2">
            <a:extLst>
              <a:ext uri="{FF2B5EF4-FFF2-40B4-BE49-F238E27FC236}">
                <a16:creationId xmlns:a16="http://schemas.microsoft.com/office/drawing/2014/main" id="{EFCEB91F-D731-4FDF-8AFC-5821CCBC5137}"/>
              </a:ext>
            </a:extLst>
          </p:cNvPr>
          <p:cNvSpPr>
            <a:spLocks noGrp="1"/>
          </p:cNvSpPr>
          <p:nvPr>
            <p:ph idx="1"/>
          </p:nvPr>
        </p:nvSpPr>
        <p:spPr>
          <a:xfrm>
            <a:off x="694944" y="1752600"/>
            <a:ext cx="6467856" cy="4572000"/>
          </a:xfrm>
        </p:spPr>
        <p:txBody>
          <a:bodyPr>
            <a:normAutofit/>
          </a:bodyPr>
          <a:lstStyle/>
          <a:p>
            <a:pPr marL="0" indent="0" defTabSz="685800">
              <a:spcBef>
                <a:spcPct val="20000"/>
              </a:spcBef>
              <a:buNone/>
            </a:pPr>
            <a:r>
              <a:rPr lang="en-US" altLang="en-US" dirty="0">
                <a:solidFill>
                  <a:srgbClr val="000000"/>
                </a:solidFill>
                <a:latin typeface="Century Gothic" panose="020B0502020202020204" pitchFamily="34" charset="0"/>
                <a:cs typeface="Tahoma" pitchFamily="34" charset="0"/>
              </a:rPr>
              <a:t>CalWORKs is a time-limited cash assistance program for eligible needy families with children, or pregnant women and pregnant teens.</a:t>
            </a:r>
          </a:p>
          <a:p>
            <a:pPr marL="0" indent="0" defTabSz="685800">
              <a:spcBef>
                <a:spcPct val="20000"/>
              </a:spcBef>
              <a:buNone/>
            </a:pPr>
            <a:endParaRPr lang="en-US" altLang="en-US" sz="1000" dirty="0">
              <a:solidFill>
                <a:srgbClr val="000000"/>
              </a:solidFill>
              <a:latin typeface="Century Gothic" panose="020B0502020202020204" pitchFamily="34" charset="0"/>
              <a:cs typeface="Tahoma" pitchFamily="34" charset="0"/>
            </a:endParaRPr>
          </a:p>
          <a:p>
            <a:pPr marL="0" indent="0" defTabSz="685800">
              <a:spcBef>
                <a:spcPct val="20000"/>
              </a:spcBef>
              <a:buNone/>
            </a:pPr>
            <a:r>
              <a:rPr lang="en-US" altLang="en-US" dirty="0">
                <a:solidFill>
                  <a:srgbClr val="000000"/>
                </a:solidFill>
                <a:latin typeface="Century Gothic" panose="020B0502020202020204" pitchFamily="34" charset="0"/>
                <a:cs typeface="Tahoma" pitchFamily="34" charset="0"/>
              </a:rPr>
              <a:t>CalWORKs program also provides assistance with the following services:</a:t>
            </a:r>
          </a:p>
          <a:p>
            <a:pPr defTabSz="685800">
              <a:spcBef>
                <a:spcPct val="20000"/>
              </a:spcBef>
            </a:pPr>
            <a:r>
              <a:rPr lang="en-US" altLang="en-US" dirty="0">
                <a:solidFill>
                  <a:srgbClr val="000000"/>
                </a:solidFill>
                <a:latin typeface="Century Gothic" panose="020B0502020202020204" pitchFamily="34" charset="0"/>
                <a:cs typeface="Tahoma" pitchFamily="34" charset="0"/>
              </a:rPr>
              <a:t>Homeless Assistance;</a:t>
            </a:r>
          </a:p>
          <a:p>
            <a:pPr lvl="1" defTabSz="685800">
              <a:spcBef>
                <a:spcPct val="20000"/>
              </a:spcBef>
            </a:pPr>
            <a:r>
              <a:rPr lang="en-US" altLang="en-US" dirty="0">
                <a:solidFill>
                  <a:srgbClr val="000000"/>
                </a:solidFill>
                <a:latin typeface="Century Gothic" panose="020B0502020202020204" pitchFamily="34" charset="0"/>
                <a:cs typeface="Tahoma" pitchFamily="34" charset="0"/>
              </a:rPr>
              <a:t>Homeless Case Management Services;</a:t>
            </a:r>
          </a:p>
          <a:p>
            <a:pPr defTabSz="685800">
              <a:spcBef>
                <a:spcPct val="20000"/>
              </a:spcBef>
            </a:pPr>
            <a:r>
              <a:rPr lang="en-US" altLang="en-US" dirty="0">
                <a:solidFill>
                  <a:srgbClr val="000000"/>
                </a:solidFill>
                <a:latin typeface="Century Gothic" panose="020B0502020202020204" pitchFamily="34" charset="0"/>
                <a:cs typeface="Tahoma" pitchFamily="34" charset="0"/>
              </a:rPr>
              <a:t>Cal-Learn, teen parent program;</a:t>
            </a:r>
          </a:p>
          <a:p>
            <a:pPr defTabSz="685800">
              <a:spcBef>
                <a:spcPct val="20000"/>
              </a:spcBef>
            </a:pPr>
            <a:r>
              <a:rPr lang="en-US" altLang="en-US" dirty="0">
                <a:solidFill>
                  <a:srgbClr val="000000"/>
                </a:solidFill>
                <a:latin typeface="Century Gothic" panose="020B0502020202020204" pitchFamily="34" charset="0"/>
                <a:cs typeface="Tahoma" pitchFamily="34" charset="0"/>
              </a:rPr>
              <a:t>Welfare-to-Work services through the Greater Avenues for Independence (GAIN) program;</a:t>
            </a:r>
          </a:p>
          <a:p>
            <a:pPr defTabSz="685800">
              <a:spcBef>
                <a:spcPct val="20000"/>
              </a:spcBef>
            </a:pPr>
            <a:r>
              <a:rPr lang="en-US" altLang="en-US" dirty="0">
                <a:solidFill>
                  <a:srgbClr val="000000"/>
                </a:solidFill>
                <a:latin typeface="Century Gothic" panose="020B0502020202020204" pitchFamily="34" charset="0"/>
                <a:cs typeface="Tahoma" pitchFamily="34" charset="0"/>
              </a:rPr>
              <a:t>Child Care; and</a:t>
            </a:r>
          </a:p>
          <a:p>
            <a:pPr defTabSz="685800">
              <a:spcBef>
                <a:spcPct val="20000"/>
              </a:spcBef>
            </a:pPr>
            <a:r>
              <a:rPr lang="en-US" altLang="en-US" dirty="0">
                <a:solidFill>
                  <a:srgbClr val="000000"/>
                </a:solidFill>
                <a:latin typeface="Century Gothic" panose="020B0502020202020204" pitchFamily="34" charset="0"/>
                <a:cs typeface="Tahoma" pitchFamily="34" charset="0"/>
              </a:rPr>
              <a:t>Specialized Supportive Services: Domestic Violence, Mental Health; and Substance Use Disorder. </a:t>
            </a:r>
          </a:p>
          <a:p>
            <a:pPr marL="0" indent="0">
              <a:buNone/>
            </a:pPr>
            <a:endParaRPr lang="en-US" dirty="0">
              <a:solidFill>
                <a:srgbClr val="0070C0"/>
              </a:solidFill>
            </a:endParaRPr>
          </a:p>
        </p:txBody>
      </p:sp>
      <p:sp>
        <p:nvSpPr>
          <p:cNvPr id="4" name="Slide Number Placeholder 3">
            <a:extLst>
              <a:ext uri="{FF2B5EF4-FFF2-40B4-BE49-F238E27FC236}">
                <a16:creationId xmlns:a16="http://schemas.microsoft.com/office/drawing/2014/main" id="{E49FCF9F-8B7B-4098-B35D-1C88638C06AD}"/>
              </a:ext>
            </a:extLst>
          </p:cNvPr>
          <p:cNvSpPr>
            <a:spLocks noGrp="1"/>
          </p:cNvSpPr>
          <p:nvPr>
            <p:ph type="sldNum" sz="quarter" idx="12"/>
          </p:nvPr>
        </p:nvSpPr>
        <p:spPr/>
        <p:txBody>
          <a:bodyPr/>
          <a:lstStyle/>
          <a:p>
            <a:fld id="{45ADDEAA-9FC5-4491-BB07-30389465DBCE}" type="slidenum">
              <a:rPr lang="en-US" smtClean="0"/>
              <a:t>9</a:t>
            </a:fld>
            <a:endParaRPr lang="en-US"/>
          </a:p>
        </p:txBody>
      </p:sp>
    </p:spTree>
    <p:extLst>
      <p:ext uri="{BB962C8B-B14F-4D97-AF65-F5344CB8AC3E}">
        <p14:creationId xmlns:p14="http://schemas.microsoft.com/office/powerpoint/2010/main" val="2848877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B1CBEA72929A4AB39024751A8B6C22" ma:contentTypeVersion="12" ma:contentTypeDescription="Create a new document." ma:contentTypeScope="" ma:versionID="d441087f86121e8ae9f94b0f7fcaffd1">
  <xsd:schema xmlns:xsd="http://www.w3.org/2001/XMLSchema" xmlns:xs="http://www.w3.org/2001/XMLSchema" xmlns:p="http://schemas.microsoft.com/office/2006/metadata/properties" xmlns:ns3="20a242f3-b733-4a14-b6cf-22c5a145094c" xmlns:ns4="0fd965e1-6e5a-4aae-92ae-bbdb07ab4f03" targetNamespace="http://schemas.microsoft.com/office/2006/metadata/properties" ma:root="true" ma:fieldsID="b94e2e84f26f3a499555ddbe97a0b281" ns3:_="" ns4:_="">
    <xsd:import namespace="20a242f3-b733-4a14-b6cf-22c5a145094c"/>
    <xsd:import namespace="0fd965e1-6e5a-4aae-92ae-bbdb07ab4f0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Location"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a242f3-b733-4a14-b6cf-22c5a145094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d965e1-6e5a-4aae-92ae-bbdb07ab4f0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4BDF8F-6B22-4C73-9A3D-B942FA8B9903}">
  <ds:schemaRefs>
    <ds:schemaRef ds:uri="http://schemas.microsoft.com/sharepoint/v3/contenttype/forms"/>
  </ds:schemaRefs>
</ds:datastoreItem>
</file>

<file path=customXml/itemProps2.xml><?xml version="1.0" encoding="utf-8"?>
<ds:datastoreItem xmlns:ds="http://schemas.openxmlformats.org/officeDocument/2006/customXml" ds:itemID="{0EF501F6-C723-4C7C-BE8F-AFB61D4C4138}">
  <ds:schemaRefs>
    <ds:schemaRef ds:uri="http://purl.org/dc/elements/1.1/"/>
    <ds:schemaRef ds:uri="http://schemas.microsoft.com/office/2006/metadata/properties"/>
    <ds:schemaRef ds:uri="20a242f3-b733-4a14-b6cf-22c5a145094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0fd965e1-6e5a-4aae-92ae-bbdb07ab4f03"/>
    <ds:schemaRef ds:uri="http://www.w3.org/XML/1998/namespace"/>
    <ds:schemaRef ds:uri="http://purl.org/dc/dcmitype/"/>
  </ds:schemaRefs>
</ds:datastoreItem>
</file>

<file path=customXml/itemProps3.xml><?xml version="1.0" encoding="utf-8"?>
<ds:datastoreItem xmlns:ds="http://schemas.openxmlformats.org/officeDocument/2006/customXml" ds:itemID="{C4704AE1-090B-4CA6-AE4A-E14CC0E1A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a242f3-b733-4a14-b6cf-22c5a145094c"/>
    <ds:schemaRef ds:uri="0fd965e1-6e5a-4aae-92ae-bbdb07ab4f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14257</TotalTime>
  <Words>1814</Words>
  <Application>Microsoft Office PowerPoint</Application>
  <PresentationFormat>On-screen Show (4:3)</PresentationFormat>
  <Paragraphs>245</Paragraphs>
  <Slides>18</Slides>
  <Notes>15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Arial</vt:lpstr>
      <vt:lpstr>Bookman Old Style</vt:lpstr>
      <vt:lpstr>Calibri</vt:lpstr>
      <vt:lpstr>Calibri Light</vt:lpstr>
      <vt:lpstr>Century Gothic</vt:lpstr>
      <vt:lpstr>Tahoma</vt:lpstr>
      <vt:lpstr>Trebuchet MS</vt:lpstr>
      <vt:lpstr>Wingdings</vt:lpstr>
      <vt:lpstr>Wingdings 3</vt:lpstr>
      <vt:lpstr>Office Theme</vt:lpstr>
      <vt:lpstr>Facet</vt:lpstr>
      <vt:lpstr>  Department of Public Social Services   Programs  and Services  </vt:lpstr>
      <vt:lpstr>DPSS Programs</vt:lpstr>
      <vt:lpstr>Medi-Cal</vt:lpstr>
      <vt:lpstr>Medi-Cal for Former Foster Youth (FFY) </vt:lpstr>
      <vt:lpstr>PowerPoint Presentation</vt:lpstr>
      <vt:lpstr>PowerPoint Presentation</vt:lpstr>
      <vt:lpstr>General Relief Program (GR) </vt:lpstr>
      <vt:lpstr>General Relief Opportunities for Work (GROW)</vt:lpstr>
      <vt:lpstr>California Work Opportunity and Responsibility to Kids (CalWORKs)</vt:lpstr>
      <vt:lpstr>California Work Opportunity and Responsibility to Kids (CalWORKs)</vt:lpstr>
      <vt:lpstr>Cal-Learn Program </vt:lpstr>
      <vt:lpstr>Greater Avenues for Independence (GAIN) Program </vt:lpstr>
      <vt:lpstr>Linkages Partnership</vt:lpstr>
      <vt:lpstr>What does Linkages mean for families?</vt:lpstr>
      <vt:lpstr>Linkages Protocols</vt:lpstr>
      <vt:lpstr>Questions?</vt:lpstr>
      <vt:lpstr>Linkages Central Support Team</vt:lpstr>
      <vt:lpstr>Thank you!</vt:lpstr>
    </vt:vector>
  </TitlesOfParts>
  <Company>LADPSS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reform</dc:title>
  <dc:creator>Minasian, Anik</dc:creator>
  <cp:lastModifiedBy>Rojas-Jakini, Gloria</cp:lastModifiedBy>
  <cp:revision>209</cp:revision>
  <cp:lastPrinted>2019-03-26T15:17:49Z</cp:lastPrinted>
  <dcterms:created xsi:type="dcterms:W3CDTF">2015-08-14T00:09:06Z</dcterms:created>
  <dcterms:modified xsi:type="dcterms:W3CDTF">2022-04-26T15:12:50Z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0x010100A4B1CBEA72929A4AB39024751A8B6C22</vt:lpwstr>
  </property>
</Properties>
</file>